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72" r:id="rId10"/>
    <p:sldId id="273" r:id="rId11"/>
    <p:sldId id="274" r:id="rId12"/>
    <p:sldId id="276" r:id="rId13"/>
    <p:sldId id="277" r:id="rId14"/>
    <p:sldId id="271" r:id="rId15"/>
    <p:sldId id="278" r:id="rId16"/>
    <p:sldId id="279" r:id="rId17"/>
    <p:sldId id="281" r:id="rId18"/>
    <p:sldId id="286" r:id="rId19"/>
    <p:sldId id="270" r:id="rId2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pos="294"/>
        <p:guide pos="5365"/>
        <p:guide orient="horz" pos="2816"/>
        <p:guide pos="2866"/>
      </p:guideLst>
    </p:cSldViewPr>
  </p:slide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Title Slide">
    <p:bg>
      <p:bgPr>
        <a:blipFill rotWithShape="0">
          <a:blip r:embed="rId2"/>
          <a:stretch>
            <a:fillRect/>
          </a:stretch>
        </a:blipFill>
        <a:effectLst>
          <a:outerShdw dist="107763" dir="2699999" algn="ctr" rotWithShape="0">
            <a:srgbClr val="020000"/>
          </a:outerShdw>
        </a:effectLst>
      </p:bgPr>
    </p:bg>
    <p:spTree>
      <p:nvGrpSpPr>
        <p:cNvPr id="1" name=""/>
        <p:cNvGrpSpPr/>
        <p:nvPr/>
      </p:nvGrpSpPr>
      <p:grpSpPr/>
      <p:sp>
        <p:nvSpPr>
          <p:cNvPr id="2050" name="Title 2049"/>
          <p:cNvSpPr>
            <a:spLocks noGrp="1"/>
          </p:cNvSpPr>
          <p:nvPr>
            <p:ph type="ctrTitle"/>
          </p:nvPr>
        </p:nvSpPr>
        <p:spPr>
          <a:xfrm>
            <a:off x="962025" y="1628775"/>
            <a:ext cx="7772400" cy="14398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 sz="4800">
                <a:effectLst>
                  <a:outerShdw blurRad="38100" dist="38100" dir="2700000">
                    <a:srgbClr val="000000"/>
                  </a:outerShdw>
                </a:effectLst>
                <a:ea typeface="SimSun" panose="02010600030101010101" pitchFamily="2" charset="-122"/>
              </a:defRPr>
            </a:lvl1pPr>
          </a:lstStyle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2051" name="Subtitle 2050"/>
          <p:cNvSpPr>
            <a:spLocks noGrp="1"/>
          </p:cNvSpPr>
          <p:nvPr>
            <p:ph type="subTitle" idx="1"/>
          </p:nvPr>
        </p:nvSpPr>
        <p:spPr>
          <a:xfrm>
            <a:off x="1647825" y="3738563"/>
            <a:ext cx="6400800" cy="1130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>
              <a:buNone/>
              <a:defRPr b="1">
                <a:solidFill>
                  <a:schemeClr val="bg2"/>
                </a:solidFill>
                <a:ea typeface="SimSun" panose="02010600030101010101" pitchFamily="2" charset="-122"/>
              </a:defRPr>
            </a:lvl1pPr>
            <a:lvl2pPr marL="457200" lvl="1" indent="0" algn="ctr">
              <a:buNone/>
              <a:defRPr b="1">
                <a:solidFill>
                  <a:schemeClr val="bg2"/>
                </a:solidFill>
                <a:ea typeface="隶书" pitchFamily="1" charset="-122"/>
              </a:defRPr>
            </a:lvl2pPr>
            <a:lvl3pPr marL="914400" lvl="2" indent="0" algn="ctr">
              <a:buNone/>
              <a:defRPr b="1">
                <a:solidFill>
                  <a:schemeClr val="bg2"/>
                </a:solidFill>
                <a:ea typeface="隶书" pitchFamily="1" charset="-122"/>
              </a:defRPr>
            </a:lvl3pPr>
            <a:lvl4pPr marL="1371600" lvl="3" indent="0" algn="ctr">
              <a:buNone/>
              <a:defRPr b="1">
                <a:solidFill>
                  <a:schemeClr val="bg2"/>
                </a:solidFill>
                <a:ea typeface="隶书" pitchFamily="1" charset="-122"/>
              </a:defRPr>
            </a:lvl4pPr>
            <a:lvl5pPr marL="1828800" lvl="4" indent="0" algn="ctr">
              <a:buNone/>
              <a:defRPr b="1">
                <a:solidFill>
                  <a:schemeClr val="bg2"/>
                </a:solidFill>
                <a:ea typeface="隶书" pitchFamily="1" charset="-122"/>
              </a:defRPr>
            </a:lvl5pPr>
          </a:lstStyle>
          <a:p>
            <a:pPr lvl="0"/>
            <a:r>
              <a:rPr lang="en-US" altLang="zh-CN"/>
              <a:t>Click to edit Master subtitle style</a:t>
            </a:r>
            <a:endParaRPr lang="en-US" altLang="zh-CN"/>
          </a:p>
        </p:txBody>
      </p:sp>
      <p:sp>
        <p:nvSpPr>
          <p:cNvPr id="2052" name="Date Placeholder 2051"/>
          <p:cNvSpPr>
            <a:spLocks noGrp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>
                <a:solidFill>
                  <a:srgbClr val="A08366"/>
                </a:solidFill>
              </a:defRPr>
            </a:lvl1pPr>
          </a:lstStyle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53" name="Footer Placeholder 2052"/>
          <p:cNvSpPr>
            <a:spLocks noGrp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>
                <a:solidFill>
                  <a:srgbClr val="A08366"/>
                </a:solidFill>
              </a:defRPr>
            </a:lvl1pPr>
          </a:lstStyle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54" name="Slide Number Placeholder 2053"/>
          <p:cNvSpPr>
            <a:spLocks noGrp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>
                <a:solidFill>
                  <a:srgbClr val="A08366"/>
                </a:solidFill>
              </a:defRPr>
            </a:lvl1pPr>
          </a:lstStyle>
          <a:p>
            <a:pPr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55" name="Straight Connector 2054"/>
          <p:cNvSpPr/>
          <p:nvPr/>
        </p:nvSpPr>
        <p:spPr>
          <a:xfrm>
            <a:off x="973138" y="3141663"/>
            <a:ext cx="7775575" cy="0"/>
          </a:xfrm>
          <a:prstGeom prst="line">
            <a:avLst/>
          </a:prstGeom>
          <a:ln w="5080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128" y="406400"/>
            <a:ext cx="1946672" cy="5543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406400"/>
            <a:ext cx="5727165" cy="5543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600200"/>
            <a:ext cx="3815477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1323" y="1600200"/>
            <a:ext cx="3815477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>
          <a:outerShdw dist="107763" dir="2699999" algn="ctr" rotWithShape="0">
            <a:srgbClr val="020000"/>
          </a:outerShdw>
        </a:effectLst>
      </p:bgPr>
    </p:bg>
    <p:spTree>
      <p:nvGrpSpPr>
        <p:cNvPr id="1" name=""/>
        <p:cNvGrpSpPr/>
        <p:nvPr/>
      </p:nvGrpSpPr>
      <p:grpSpPr/>
      <p:sp>
        <p:nvSpPr>
          <p:cNvPr id="1026" name="Straight Connector 1025"/>
          <p:cNvSpPr/>
          <p:nvPr/>
        </p:nvSpPr>
        <p:spPr>
          <a:xfrm>
            <a:off x="1016000" y="1600200"/>
            <a:ext cx="7747000" cy="0"/>
          </a:xfrm>
          <a:prstGeom prst="line">
            <a:avLst/>
          </a:prstGeom>
          <a:ln w="31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7" name="Date Placeholder 1026"/>
          <p:cNvSpPr>
            <a:spLocks noGrp="1"/>
          </p:cNvSpPr>
          <p:nvPr>
            <p:ph type="dt" sz="half" idx="2"/>
          </p:nvPr>
        </p:nvSpPr>
        <p:spPr>
          <a:xfrm>
            <a:off x="990600" y="60960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8" name="Footer Placeholder 1027"/>
          <p:cNvSpPr>
            <a:spLocks noGrp="1"/>
          </p:cNvSpPr>
          <p:nvPr>
            <p:ph type="ftr" sz="quarter" idx="3"/>
          </p:nvPr>
        </p:nvSpPr>
        <p:spPr>
          <a:xfrm>
            <a:off x="3429000" y="60960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 lvl="0"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 sz="quarter" idx="4"/>
          </p:nvPr>
        </p:nvSpPr>
        <p:spPr>
          <a:xfrm>
            <a:off x="6858000" y="60960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pPr lvl="0">
              <a:spcBef>
                <a:spcPct val="50000"/>
              </a:spcBef>
            </a:pPr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Title 1029"/>
          <p:cNvSpPr>
            <a:spLocks noGrp="1"/>
          </p:cNvSpPr>
          <p:nvPr>
            <p:ph type="title"/>
          </p:nvPr>
        </p:nvSpPr>
        <p:spPr>
          <a:xfrm>
            <a:off x="900113" y="406400"/>
            <a:ext cx="7786687" cy="10128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1031" name="Text Placeholder 1030"/>
          <p:cNvSpPr>
            <a:spLocks noGrp="1"/>
          </p:cNvSpPr>
          <p:nvPr>
            <p:ph type="body" idx="1"/>
          </p:nvPr>
        </p:nvSpPr>
        <p:spPr>
          <a:xfrm>
            <a:off x="900113" y="1600200"/>
            <a:ext cx="7786687" cy="43497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600" b="1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p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p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4097"/>
          <p:cNvSpPr>
            <a:spLocks noGrp="1"/>
          </p:cNvSpPr>
          <p:nvPr>
            <p:ph type="ctrTitle"/>
          </p:nvPr>
        </p:nvSpPr>
        <p:spPr>
          <a:xfrm>
            <a:off x="1239520" y="1006475"/>
            <a:ext cx="7759700" cy="1069975"/>
          </a:xfrm>
        </p:spPr>
        <p:txBody>
          <a:bodyPr anchor="ctr"/>
          <a:p>
            <a:pPr algn="ctr" defTabSz="914400">
              <a:buSzPct val="100000"/>
            </a:pPr>
            <a:r>
              <a:rPr lang="sr-Cyrl-RS" sz="3200" kern="1200" baseline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Arial Unicode MS" panose="020B0604020202020204" charset="-122"/>
                <a:cs typeface="Times New Roman" panose="02020603050405020304" pitchFamily="2" charset="0"/>
              </a:rPr>
              <a:t>ПРОЈЕКАТ</a:t>
            </a:r>
            <a:br>
              <a:rPr lang="sr-Cyrl-RS" sz="3200" kern="1200" baseline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Arial Unicode MS" panose="020B0604020202020204" charset="-122"/>
                <a:cs typeface="Times New Roman" panose="02020603050405020304" pitchFamily="2" charset="0"/>
              </a:rPr>
            </a:br>
            <a:br>
              <a:rPr lang="sr-Cyrl-RS" sz="4000" kern="1200" baseline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Arial Unicode MS" panose="020B0604020202020204" charset="-122"/>
                <a:cs typeface="Times New Roman" panose="02020603050405020304" pitchFamily="2" charset="0"/>
              </a:rPr>
            </a:br>
            <a:r>
              <a:rPr lang="sr-Cyrl-RS" sz="4000" kern="1200" baseline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Sitka Small" panose="02000505000000020004" charset="0"/>
                <a:ea typeface="Arial Unicode MS" panose="020B0604020202020204" charset="-122"/>
                <a:cs typeface="Sitka Small" panose="02000505000000020004" charset="0"/>
              </a:rPr>
              <a:t>НЕДЕЉА ЕВРОПСКОГ ЈЕЗИКА У СВЕТОЛИКУ</a:t>
            </a:r>
            <a:endParaRPr lang="sr-Cyrl-RS" sz="4000" kern="1200" baseline="0">
              <a:ln w="22225">
                <a:solidFill>
                  <a:schemeClr val="tx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Sitka Small" panose="02000505000000020004" charset="0"/>
              <a:ea typeface="Arial Unicode MS" panose="020B0604020202020204" charset="-122"/>
              <a:cs typeface="Sitka Small" panose="02000505000000020004" charset="0"/>
            </a:endParaRPr>
          </a:p>
        </p:txBody>
      </p:sp>
      <p:sp>
        <p:nvSpPr>
          <p:cNvPr id="4099" name="Subtitle 4098"/>
          <p:cNvSpPr>
            <a:spLocks noGrp="1"/>
          </p:cNvSpPr>
          <p:nvPr>
            <p:ph type="subTitle" idx="1"/>
          </p:nvPr>
        </p:nvSpPr>
        <p:spPr>
          <a:xfrm>
            <a:off x="211455" y="4137025"/>
            <a:ext cx="5130800" cy="1182370"/>
          </a:xfrm>
        </p:spPr>
        <p:txBody>
          <a:bodyPr anchor="ctr"/>
          <a:p>
            <a:pPr defTabSz="914400">
              <a:buSzPct val="65000"/>
            </a:pPr>
            <a:r>
              <a:rPr lang="sr-Cyrl-RS" kern="1200" baseline="0">
                <a:solidFill>
                  <a:schemeClr val="accent2"/>
                </a:solidFill>
                <a:latin typeface="Times New Roman" panose="02020603050405020304" pitchFamily="2" charset="0"/>
                <a:ea typeface="SimSun" panose="02010600030101010101" pitchFamily="2" charset="-122"/>
                <a:cs typeface="Times New Roman" panose="02020603050405020304" pitchFamily="2" charset="0"/>
              </a:rPr>
              <a:t>      </a:t>
            </a:r>
            <a:r>
              <a:rPr lang="sr-Cyrl-RS" sz="3000" kern="1200" baseline="0">
                <a:solidFill>
                  <a:schemeClr val="accent2"/>
                </a:solidFill>
                <a:latin typeface="Times New Roman" panose="02020603050405020304" pitchFamily="2" charset="0"/>
                <a:ea typeface="SimSun" panose="02010600030101010101" pitchFamily="2" charset="-122"/>
                <a:cs typeface="Times New Roman" panose="02020603050405020304" pitchFamily="2" charset="0"/>
              </a:rPr>
              <a:t>„</a:t>
            </a:r>
            <a:r>
              <a:rPr lang="sr-Cyrl-RS" sz="3000" kern="1200" baseline="0">
                <a:solidFill>
                  <a:schemeClr val="accent2"/>
                </a:solidFill>
                <a:latin typeface="Times New Roman" panose="02020603050405020304" pitchFamily="2" charset="0"/>
                <a:ea typeface="SimSun" panose="02010600030101010101" pitchFamily="2" charset="-122"/>
              </a:rPr>
              <a:t>ЈЕЗИЧКО ПУТОВАЊЕ </a:t>
            </a:r>
            <a:endParaRPr lang="sr-Cyrl-RS" sz="3000" kern="1200" baseline="0">
              <a:solidFill>
                <a:schemeClr val="accent2"/>
              </a:solidFill>
              <a:latin typeface="Times New Roman" panose="02020603050405020304" pitchFamily="2" charset="0"/>
              <a:ea typeface="SimSun" panose="02010600030101010101" pitchFamily="2" charset="-122"/>
            </a:endParaRPr>
          </a:p>
          <a:p>
            <a:pPr defTabSz="914400">
              <a:buSzPct val="65000"/>
            </a:pPr>
            <a:r>
              <a:rPr lang="sr-Cyrl-RS" sz="3000" kern="1200" baseline="0">
                <a:solidFill>
                  <a:schemeClr val="accent2"/>
                </a:solidFill>
                <a:latin typeface="Times New Roman" panose="02020603050405020304" pitchFamily="2" charset="0"/>
                <a:ea typeface="SimSun" panose="02010600030101010101" pitchFamily="2" charset="-122"/>
              </a:rPr>
              <a:t>         КРОЗ ЕВРОПУ</a:t>
            </a:r>
            <a:r>
              <a:rPr lang="sr-Cyrl-RS" sz="3000" kern="1200" baseline="0">
                <a:solidFill>
                  <a:schemeClr val="accent2"/>
                </a:solidFill>
                <a:latin typeface="Times New Roman" panose="02020603050405020304" pitchFamily="2" charset="0"/>
                <a:ea typeface="SimSun" panose="02010600030101010101" pitchFamily="2" charset="-122"/>
                <a:cs typeface="Times New Roman" panose="02020603050405020304" pitchFamily="2" charset="0"/>
              </a:rPr>
              <a:t>”</a:t>
            </a:r>
            <a:endParaRPr lang="sr-Cyrl-RS" sz="3000" kern="1200" baseline="0">
              <a:solidFill>
                <a:schemeClr val="accent2"/>
              </a:solidFill>
              <a:latin typeface="Times New Roman" panose="02020603050405020304" pitchFamily="2" charset="0"/>
              <a:ea typeface="SimSun" panose="02010600030101010101" pitchFamily="2" charset="-122"/>
              <a:cs typeface="Times New Roman" panose="02020603050405020304" pitchFamily="2" charset="0"/>
            </a:endParaRPr>
          </a:p>
        </p:txBody>
      </p:sp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2255" y="3473450"/>
            <a:ext cx="3656965" cy="3021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sr-Cyrl-RS" altLang="zh-CN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            </a:t>
            </a:r>
            <a: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Едукативна радионица</a:t>
            </a:r>
            <a:b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</a:br>
            <a: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              „Ларино језичко путовање кроз Европу”</a:t>
            </a:r>
            <a:br>
              <a:rPr lang="en-US" sz="2400">
                <a:latin typeface="Times New Roman" panose="02020603050405020304" pitchFamily="2" charset="0"/>
                <a:cs typeface="Times New Roman" panose="02020603050405020304" pitchFamily="2" charset="0"/>
              </a:rPr>
            </a:br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735" y="1554480"/>
            <a:ext cx="3246755" cy="570230"/>
          </a:xfrm>
        </p:spPr>
        <p:txBody>
          <a:bodyPr anchor="ctr" anchorCtr="0"/>
          <a:p>
            <a:pPr algn="ctr"/>
            <a:r>
              <a:rPr lang="sr-Cyrl-RS" altLang="en-US"/>
              <a:t>          Процес рада</a:t>
            </a:r>
            <a:endParaRPr lang="sr-Cyrl-RS" altLang="en-US"/>
          </a:p>
        </p:txBody>
      </p:sp>
      <p:pic>
        <p:nvPicPr>
          <p:cNvPr id="7" name="Content Placeholder 6" descr="IMG_549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270635" y="2238375"/>
            <a:ext cx="2839720" cy="378650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1550" y="1681480"/>
            <a:ext cx="3735070" cy="464820"/>
          </a:xfrm>
        </p:spPr>
        <p:txBody>
          <a:bodyPr anchor="ctr" anchorCtr="0"/>
          <a:p>
            <a:pPr algn="ctr"/>
            <a:r>
              <a:rPr lang="sr-Cyrl-RS" altLang="en-US"/>
              <a:t>Продукти рада</a:t>
            </a:r>
            <a:endParaRPr lang="sr-Cyrl-RS" altLang="en-US"/>
          </a:p>
        </p:txBody>
      </p:sp>
      <p:pic>
        <p:nvPicPr>
          <p:cNvPr id="8" name="Content Placeholder 7" descr="IMG_5501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49775" y="2534920"/>
            <a:ext cx="4257675" cy="31934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" y="365125"/>
            <a:ext cx="7886700" cy="1046480"/>
          </a:xfrm>
        </p:spPr>
        <p:txBody>
          <a:bodyPr/>
          <a:p>
            <a:pPr algn="ctr"/>
            <a:r>
              <a:rPr lang="sr-Cyrl-RS" altLang="zh-CN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         </a:t>
            </a:r>
            <a:r>
              <a:rPr lang="zh-CN" altLang="en-US" sz="2400" dirty="0">
                <a:solidFill>
                  <a:schemeClr val="accent2"/>
                </a:solidFill>
                <a:effectLst/>
                <a:cs typeface="+mj-lt"/>
                <a:sym typeface="+mn-ea"/>
              </a:rPr>
              <a:t>Едукативна радионица</a:t>
            </a:r>
            <a:br>
              <a:rPr lang="zh-CN" altLang="en-US" sz="2400" dirty="0">
                <a:solidFill>
                  <a:schemeClr val="accent2"/>
                </a:solidFill>
                <a:effectLst/>
                <a:cs typeface="+mj-lt"/>
                <a:sym typeface="+mn-ea"/>
              </a:rPr>
            </a:br>
            <a:r>
              <a:rPr lang="zh-CN" altLang="en-US" sz="2400" dirty="0">
                <a:solidFill>
                  <a:schemeClr val="accent2"/>
                </a:solidFill>
                <a:effectLst/>
                <a:cs typeface="+mj-lt"/>
                <a:sym typeface="+mn-ea"/>
              </a:rPr>
              <a:t>              „Ларино језичко путовање кроз Европу”</a:t>
            </a:r>
            <a:endParaRPr lang="zh-CN" altLang="en-US" sz="2400" dirty="0">
              <a:solidFill>
                <a:schemeClr val="accent2"/>
              </a:solidFill>
              <a:effectLst/>
              <a:cs typeface="+mj-lt"/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7185" y="1579880"/>
            <a:ext cx="2447290" cy="595630"/>
          </a:xfrm>
        </p:spPr>
        <p:txBody>
          <a:bodyPr anchor="t" anchorCtr="0"/>
          <a:p>
            <a:pPr algn="ctr"/>
            <a:r>
              <a:rPr lang="sr-Cyrl-RS" altLang="en-US"/>
              <a:t>група четвртака</a:t>
            </a:r>
            <a:endParaRPr lang="sr-Cyrl-RS" altLang="en-US"/>
          </a:p>
        </p:txBody>
      </p:sp>
      <p:pic>
        <p:nvPicPr>
          <p:cNvPr id="7" name="Content Placeholder 6" descr="IMG_550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06060" y="1889125"/>
            <a:ext cx="2741295" cy="205676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6815" y="1580515"/>
            <a:ext cx="3519805" cy="375920"/>
          </a:xfrm>
        </p:spPr>
        <p:txBody>
          <a:bodyPr anchor="t" anchorCtr="0"/>
          <a:p>
            <a:pPr algn="ctr"/>
            <a:r>
              <a:rPr lang="sr-Cyrl-RS" altLang="en-US"/>
              <a:t>група петака</a:t>
            </a:r>
            <a:endParaRPr lang="sr-Cyrl-RS" altLang="en-US"/>
          </a:p>
        </p:txBody>
      </p:sp>
      <p:pic>
        <p:nvPicPr>
          <p:cNvPr id="8" name="Content Placeholder 7" descr="IMG_5506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535430" y="1921510"/>
            <a:ext cx="2735398" cy="2052015"/>
          </a:xfrm>
          <a:prstGeom prst="rect">
            <a:avLst/>
          </a:prstGeom>
        </p:spPr>
      </p:pic>
      <p:pic>
        <p:nvPicPr>
          <p:cNvPr id="9" name="Picture 8" descr="IMG_5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35" y="4058285"/>
            <a:ext cx="1907540" cy="2527300"/>
          </a:xfrm>
          <a:prstGeom prst="rect">
            <a:avLst/>
          </a:prstGeom>
        </p:spPr>
      </p:pic>
      <p:pic>
        <p:nvPicPr>
          <p:cNvPr id="10" name="Picture 9" descr="IMG_5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515" y="4058285"/>
            <a:ext cx="1894205" cy="2526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630" y="647700"/>
            <a:ext cx="7710170" cy="633095"/>
          </a:xfrm>
        </p:spPr>
        <p:txBody>
          <a:bodyPr/>
          <a:p>
            <a:pPr algn="ctr"/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Пројектна настава  „Језичко путовање </a:t>
            </a:r>
            <a:br>
              <a:rPr lang="en-US" altLang="x-none" sz="2400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кроз Европу”</a:t>
            </a:r>
            <a:b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/>
        </p:nvSpPr>
        <p:spPr>
          <a:xfrm>
            <a:off x="1064895" y="1677035"/>
            <a:ext cx="2322195" cy="45897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threePt" dir="t"/>
            </a:scene3d>
          </a:bodyPr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32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8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altLang="en-US" sz="1800"/>
              <a:t>-</a:t>
            </a: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сараднички час 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-припрема презентација, мапа ума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-презентовање пројектних задатака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-трансформација група 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-примена наученог кроз форму квиза (Kahoot)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sr-Cyrl-RS" alt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-евалуација и самоевалуација пројекта</a:t>
            </a:r>
            <a:endParaRPr lang="sr-Cyrl-RS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291" name="Group 12290"/>
          <p:cNvGrpSpPr/>
          <p:nvPr/>
        </p:nvGrpSpPr>
        <p:grpSpPr>
          <a:xfrm>
            <a:off x="5071745" y="2776855"/>
            <a:ext cx="2265045" cy="1925955"/>
            <a:chOff x="0" y="0"/>
            <a:chExt cx="3474" cy="3513"/>
          </a:xfrm>
        </p:grpSpPr>
        <p:sp>
          <p:nvSpPr>
            <p:cNvPr id="12292" name="Oval 12291"/>
            <p:cNvSpPr/>
            <p:nvPr/>
          </p:nvSpPr>
          <p:spPr>
            <a:xfrm>
              <a:off x="0" y="3197"/>
              <a:ext cx="3475" cy="31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12293" name="Group 12292"/>
            <p:cNvGrpSpPr/>
            <p:nvPr/>
          </p:nvGrpSpPr>
          <p:grpSpPr>
            <a:xfrm>
              <a:off x="84" y="0"/>
              <a:ext cx="3306" cy="3307"/>
              <a:chOff x="0" y="0"/>
              <a:chExt cx="2182" cy="2182"/>
            </a:xfrm>
          </p:grpSpPr>
          <p:sp>
            <p:nvSpPr>
              <p:cNvPr id="12294" name="Rounded Rectangle 12293" descr="e760c95136374590b650471bf67e5d77# #圆角矩形 293"/>
              <p:cNvSpPr/>
              <p:nvPr/>
            </p:nvSpPr>
            <p:spPr>
              <a:xfrm>
                <a:off x="0" y="0"/>
                <a:ext cx="2182" cy="218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1"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vert="horz" wrap="none" anchor="ctr"/>
              <a:p>
                <a:pPr algn="ctr"/>
                <a:r>
                  <a:rPr lang="sr-Cyrl-RS" altLang="zh-CN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2" charset="0"/>
                    <a:cs typeface="Times New Roman" panose="02020603050405020304" pitchFamily="2" charset="0"/>
                    <a:sym typeface="Arial" panose="020B0604020202020204" pitchFamily="34" charset="0"/>
                  </a:rPr>
                  <a:t>фазе пројектне</a:t>
                </a:r>
                <a:endParaRPr lang="sr-Cyrl-RS" altLang="zh-CN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endParaRPr>
              </a:p>
              <a:p>
                <a:pPr algn="ctr"/>
                <a:r>
                  <a:rPr lang="sr-Cyrl-RS" altLang="zh-CN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2" charset="0"/>
                    <a:cs typeface="Times New Roman" panose="02020603050405020304" pitchFamily="2" charset="0"/>
                    <a:sym typeface="Arial" panose="020B0604020202020204" pitchFamily="34" charset="0"/>
                  </a:rPr>
                  <a:t> наставе</a:t>
                </a:r>
                <a:endParaRPr lang="sr-Cyrl-RS" altLang="zh-CN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295" name="Oval 12294"/>
              <p:cNvSpPr/>
              <p:nvPr/>
            </p:nvSpPr>
            <p:spPr>
              <a:xfrm>
                <a:off x="307" y="0"/>
                <a:ext cx="1663" cy="1082"/>
              </a:xfrm>
              <a:prstGeom prst="ellipse">
                <a:avLst/>
              </a:prstGeom>
              <a:gradFill rotWithShape="0">
                <a:gsLst>
                  <a:gs pos="0">
                    <a:srgbClr val="F8F8F8">
                      <a:alpha val="79999"/>
                    </a:srgbClr>
                  </a:gs>
                  <a:gs pos="100000">
                    <a:srgbClr val="F8F8F8">
                      <a:gamma/>
                      <a:shade val="45882"/>
                      <a:invGamma/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</p:grpSp>
      <p:grpSp>
        <p:nvGrpSpPr>
          <p:cNvPr id="12300" name="Group 12299"/>
          <p:cNvGrpSpPr/>
          <p:nvPr/>
        </p:nvGrpSpPr>
        <p:grpSpPr>
          <a:xfrm>
            <a:off x="7350125" y="1629728"/>
            <a:ext cx="1652588" cy="1671637"/>
            <a:chOff x="0" y="0"/>
            <a:chExt cx="2602" cy="2631"/>
          </a:xfrm>
        </p:grpSpPr>
        <p:sp>
          <p:nvSpPr>
            <p:cNvPr id="12301" name="Oval 12300"/>
            <p:cNvSpPr/>
            <p:nvPr/>
          </p:nvSpPr>
          <p:spPr>
            <a:xfrm>
              <a:off x="0" y="2395"/>
              <a:ext cx="2602" cy="237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302" name="Rounded Rectangle 12301" descr="e760c95136374590b650471bf67e5d77# #圆角矩形 293"/>
            <p:cNvSpPr/>
            <p:nvPr/>
          </p:nvSpPr>
          <p:spPr>
            <a:xfrm>
              <a:off x="62" y="0"/>
              <a:ext cx="2477" cy="247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0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Реализација</a:t>
              </a:r>
              <a:endParaRPr lang="sr-Cyrl-RS" altLang="zh-CN" sz="20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  <p:sp>
          <p:nvSpPr>
            <p:cNvPr id="12303" name="Oval 12302"/>
            <p:cNvSpPr/>
            <p:nvPr/>
          </p:nvSpPr>
          <p:spPr>
            <a:xfrm>
              <a:off x="410" y="73"/>
              <a:ext cx="1754" cy="1229"/>
            </a:xfrm>
            <a:prstGeom prst="ellipse">
              <a:avLst/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37425" y="4423728"/>
            <a:ext cx="1652588" cy="1672272"/>
            <a:chOff x="0" y="0"/>
            <a:chExt cx="2602" cy="2632"/>
          </a:xfrm>
        </p:grpSpPr>
        <p:sp>
          <p:nvSpPr>
            <p:cNvPr id="5" name="Oval 4"/>
            <p:cNvSpPr/>
            <p:nvPr/>
          </p:nvSpPr>
          <p:spPr>
            <a:xfrm>
              <a:off x="0" y="2395"/>
              <a:ext cx="2602" cy="237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" name="Rounded Rectangle 5" descr="e760c95136374590b650471bf67e5d77# #圆角矩形 293"/>
            <p:cNvSpPr/>
            <p:nvPr/>
          </p:nvSpPr>
          <p:spPr>
            <a:xfrm>
              <a:off x="62" y="0"/>
              <a:ext cx="2477" cy="247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0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Евалуација</a:t>
              </a:r>
              <a:endParaRPr lang="sr-Cyrl-RS" altLang="zh-CN" sz="20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sr-Cyrl-RS" altLang="zh-CN" sz="20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 и рефлексија</a:t>
              </a:r>
              <a:endParaRPr lang="sr-Cyrl-RS" altLang="zh-CN" sz="20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69640" y="4470400"/>
            <a:ext cx="1765935" cy="1671320"/>
            <a:chOff x="0" y="0"/>
            <a:chExt cx="2602" cy="2631"/>
          </a:xfrm>
        </p:grpSpPr>
        <p:sp>
          <p:nvSpPr>
            <p:cNvPr id="10" name="Oval 9"/>
            <p:cNvSpPr/>
            <p:nvPr/>
          </p:nvSpPr>
          <p:spPr>
            <a:xfrm>
              <a:off x="0" y="2395"/>
              <a:ext cx="2602" cy="237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1" name="Rounded Rectangle 10" descr="e760c95136374590b650471bf67e5d77# #圆角矩形 293"/>
            <p:cNvSpPr/>
            <p:nvPr/>
          </p:nvSpPr>
          <p:spPr>
            <a:xfrm>
              <a:off x="62" y="0"/>
              <a:ext cx="2477" cy="247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000" b="1" dirty="0">
                  <a:latin typeface="+mn-lt"/>
                  <a:cs typeface="+mn-lt"/>
                  <a:sym typeface="Arial" panose="020B0604020202020204" pitchFamily="34" charset="0"/>
                </a:rPr>
                <a:t>Презентовање</a:t>
              </a:r>
              <a:endParaRPr lang="sr-Cyrl-RS" altLang="zh-CN" sz="2000" b="1" dirty="0">
                <a:latin typeface="+mn-lt"/>
                <a:cs typeface="+mn-lt"/>
                <a:sym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10" y="73"/>
              <a:ext cx="1754" cy="1229"/>
            </a:xfrm>
            <a:prstGeom prst="ellipse">
              <a:avLst/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68688" y="1655128"/>
            <a:ext cx="1652587" cy="1671637"/>
            <a:chOff x="0" y="0"/>
            <a:chExt cx="2602" cy="2631"/>
          </a:xfrm>
        </p:grpSpPr>
        <p:sp>
          <p:nvSpPr>
            <p:cNvPr id="14" name="Oval 13"/>
            <p:cNvSpPr/>
            <p:nvPr/>
          </p:nvSpPr>
          <p:spPr>
            <a:xfrm>
              <a:off x="0" y="2395"/>
              <a:ext cx="2602" cy="237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5" name="Rounded Rectangle 14" descr="e760c95136374590b650471bf67e5d77# #圆角矩形 293"/>
            <p:cNvSpPr/>
            <p:nvPr/>
          </p:nvSpPr>
          <p:spPr>
            <a:xfrm>
              <a:off x="62" y="0"/>
              <a:ext cx="2477" cy="247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0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Планирање</a:t>
              </a:r>
              <a:endParaRPr lang="sr-Cyrl-RS" altLang="zh-CN" sz="20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sr-Cyrl-RS" altLang="zh-CN" sz="18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(тема, циљ, </a:t>
              </a:r>
              <a:endParaRPr lang="sr-Cyrl-RS" altLang="zh-CN" sz="18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sr-Cyrl-RS" altLang="zh-CN" sz="1800" b="1" dirty="0"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активности)</a:t>
              </a:r>
              <a:endParaRPr lang="sr-Cyrl-RS" altLang="zh-CN" sz="1800" b="1" dirty="0"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10" y="73"/>
              <a:ext cx="1754" cy="1229"/>
            </a:xfrm>
            <a:prstGeom prst="ellipse">
              <a:avLst/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12313" name="未知"/>
          <p:cNvSpPr/>
          <p:nvPr/>
        </p:nvSpPr>
        <p:spPr>
          <a:xfrm rot="1800000">
            <a:off x="4110038" y="1663065"/>
            <a:ext cx="1841500" cy="1168400"/>
          </a:xfrm>
          <a:custGeom>
            <a:avLst/>
            <a:gdLst/>
            <a:ahLst/>
            <a:cxnLst/>
            <a:pathLst>
              <a:path w="3578" h="2002">
                <a:moveTo>
                  <a:pt x="3578" y="568"/>
                </a:moveTo>
                <a:cubicBezTo>
                  <a:pt x="2517" y="0"/>
                  <a:pt x="2517" y="0"/>
                  <a:pt x="2517" y="0"/>
                </a:cubicBezTo>
                <a:cubicBezTo>
                  <a:pt x="2623" y="320"/>
                  <a:pt x="2623" y="320"/>
                  <a:pt x="2623" y="320"/>
                </a:cubicBezTo>
                <a:cubicBezTo>
                  <a:pt x="1696" y="327"/>
                  <a:pt x="32" y="442"/>
                  <a:pt x="14" y="2002"/>
                </a:cubicBezTo>
                <a:cubicBezTo>
                  <a:pt x="37" y="1816"/>
                  <a:pt x="0" y="944"/>
                  <a:pt x="2681" y="883"/>
                </a:cubicBezTo>
                <a:cubicBezTo>
                  <a:pt x="2599" y="1248"/>
                  <a:pt x="2599" y="1248"/>
                  <a:pt x="2599" y="1248"/>
                </a:cubicBezTo>
                <a:lnTo>
                  <a:pt x="3578" y="568"/>
                </a:lnTo>
                <a:close/>
              </a:path>
            </a:pathLst>
          </a:cu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315" name="未知"/>
          <p:cNvSpPr/>
          <p:nvPr/>
        </p:nvSpPr>
        <p:spPr>
          <a:xfrm rot="-1800000" flipV="1">
            <a:off x="4376738" y="4627245"/>
            <a:ext cx="1841500" cy="1168400"/>
          </a:xfrm>
          <a:custGeom>
            <a:avLst/>
            <a:gdLst/>
            <a:ahLst/>
            <a:cxnLst/>
            <a:pathLst>
              <a:path w="3578" h="2002">
                <a:moveTo>
                  <a:pt x="3578" y="568"/>
                </a:moveTo>
                <a:cubicBezTo>
                  <a:pt x="2517" y="0"/>
                  <a:pt x="2517" y="0"/>
                  <a:pt x="2517" y="0"/>
                </a:cubicBezTo>
                <a:cubicBezTo>
                  <a:pt x="2623" y="320"/>
                  <a:pt x="2623" y="320"/>
                  <a:pt x="2623" y="320"/>
                </a:cubicBezTo>
                <a:cubicBezTo>
                  <a:pt x="1696" y="327"/>
                  <a:pt x="32" y="442"/>
                  <a:pt x="14" y="2002"/>
                </a:cubicBezTo>
                <a:cubicBezTo>
                  <a:pt x="37" y="1816"/>
                  <a:pt x="0" y="944"/>
                  <a:pt x="2681" y="883"/>
                </a:cubicBezTo>
                <a:cubicBezTo>
                  <a:pt x="2599" y="1248"/>
                  <a:pt x="2599" y="1248"/>
                  <a:pt x="2599" y="1248"/>
                </a:cubicBezTo>
                <a:lnTo>
                  <a:pt x="3578" y="568"/>
                </a:lnTo>
                <a:close/>
              </a:path>
            </a:pathLst>
          </a:cu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312" name="未知"/>
          <p:cNvSpPr/>
          <p:nvPr/>
        </p:nvSpPr>
        <p:spPr>
          <a:xfrm rot="-1800000" flipH="1">
            <a:off x="6555423" y="1699895"/>
            <a:ext cx="1841500" cy="1168400"/>
          </a:xfrm>
          <a:custGeom>
            <a:avLst/>
            <a:gdLst/>
            <a:ahLst/>
            <a:cxnLst/>
            <a:pathLst>
              <a:path w="3578" h="2002">
                <a:moveTo>
                  <a:pt x="3578" y="568"/>
                </a:moveTo>
                <a:cubicBezTo>
                  <a:pt x="2517" y="0"/>
                  <a:pt x="2517" y="0"/>
                  <a:pt x="2517" y="0"/>
                </a:cubicBezTo>
                <a:cubicBezTo>
                  <a:pt x="2623" y="320"/>
                  <a:pt x="2623" y="320"/>
                  <a:pt x="2623" y="320"/>
                </a:cubicBezTo>
                <a:cubicBezTo>
                  <a:pt x="1696" y="327"/>
                  <a:pt x="32" y="442"/>
                  <a:pt x="14" y="2002"/>
                </a:cubicBezTo>
                <a:cubicBezTo>
                  <a:pt x="37" y="1816"/>
                  <a:pt x="0" y="944"/>
                  <a:pt x="2681" y="883"/>
                </a:cubicBezTo>
                <a:cubicBezTo>
                  <a:pt x="2599" y="1248"/>
                  <a:pt x="2599" y="1248"/>
                  <a:pt x="2599" y="1248"/>
                </a:cubicBezTo>
                <a:lnTo>
                  <a:pt x="3578" y="568"/>
                </a:lnTo>
                <a:close/>
              </a:path>
            </a:pathLst>
          </a:cu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314" name="未知"/>
          <p:cNvSpPr/>
          <p:nvPr/>
        </p:nvSpPr>
        <p:spPr>
          <a:xfrm rot="1800000" flipH="1" flipV="1">
            <a:off x="6555740" y="4627245"/>
            <a:ext cx="1841500" cy="1168400"/>
          </a:xfrm>
          <a:custGeom>
            <a:avLst/>
            <a:gdLst/>
            <a:ahLst/>
            <a:cxnLst/>
            <a:pathLst>
              <a:path w="3578" h="2002">
                <a:moveTo>
                  <a:pt x="3578" y="568"/>
                </a:moveTo>
                <a:cubicBezTo>
                  <a:pt x="2517" y="0"/>
                  <a:pt x="2517" y="0"/>
                  <a:pt x="2517" y="0"/>
                </a:cubicBezTo>
                <a:cubicBezTo>
                  <a:pt x="2623" y="320"/>
                  <a:pt x="2623" y="320"/>
                  <a:pt x="2623" y="320"/>
                </a:cubicBezTo>
                <a:cubicBezTo>
                  <a:pt x="1696" y="327"/>
                  <a:pt x="32" y="442"/>
                  <a:pt x="14" y="2002"/>
                </a:cubicBezTo>
                <a:cubicBezTo>
                  <a:pt x="37" y="1816"/>
                  <a:pt x="0" y="944"/>
                  <a:pt x="2681" y="883"/>
                </a:cubicBezTo>
                <a:cubicBezTo>
                  <a:pt x="2599" y="1248"/>
                  <a:pt x="2599" y="1248"/>
                  <a:pt x="2599" y="1248"/>
                </a:cubicBezTo>
                <a:lnTo>
                  <a:pt x="3578" y="568"/>
                </a:lnTo>
                <a:close/>
              </a:path>
            </a:pathLst>
          </a:cu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Пројектна настава  „Језичко путовање </a:t>
            </a:r>
            <a:b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кроз Европу”</a:t>
            </a:r>
            <a:b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endParaRPr lang="en-US" altLang="x-none" sz="2400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</p:txBody>
      </p:sp>
      <p:pic>
        <p:nvPicPr>
          <p:cNvPr id="7" name="Content Placeholder 6" descr="IMG_552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53465" y="2445385"/>
            <a:ext cx="3662680" cy="274701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8" name="Content Placeholder 7" descr="IMG_552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5385" y="2423795"/>
            <a:ext cx="3700780" cy="2774950"/>
          </a:xfrm>
          <a:prstGeom prst="rect">
            <a:avLst/>
          </a:prstGeom>
          <a:ln w="31750">
            <a:solidFill>
              <a:schemeClr val="accent6"/>
            </a:solidFill>
          </a:ln>
        </p:spPr>
      </p:pic>
      <p:sp>
        <p:nvSpPr>
          <p:cNvPr id="9" name="Text Box 8"/>
          <p:cNvSpPr txBox="1"/>
          <p:nvPr/>
        </p:nvSpPr>
        <p:spPr>
          <a:xfrm>
            <a:off x="1422400" y="1892300"/>
            <a:ext cx="2586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/>
              <a:t>сараднички час</a:t>
            </a:r>
            <a:endParaRPr lang="sr-Cyrl-RS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5542280" y="1753870"/>
            <a:ext cx="2586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/>
              <a:t>презентовање продуката рада</a:t>
            </a:r>
            <a:endParaRPr lang="sr-Cyrl-R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b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Пројектна настава  „Језичко путовање </a:t>
            </a:r>
            <a:b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r>
              <a:rPr lang="en-US" altLang="x-none" sz="2400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кроз Европу”</a:t>
            </a:r>
            <a:br>
              <a:rPr lang="en-US" altLang="x-none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</a:br>
            <a:endParaRPr lang="en-US"/>
          </a:p>
        </p:txBody>
      </p:sp>
      <p:sp>
        <p:nvSpPr>
          <p:cNvPr id="6" name="Content Placeholder 5"/>
          <p:cNvSpPr/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endParaRPr lang="sr-Cyrl-RS" altLang="en-US" sz="1800" b="1"/>
          </a:p>
          <a:p>
            <a:pPr marL="0" indent="0" algn="ctr">
              <a:buNone/>
            </a:pPr>
            <a:r>
              <a:rPr lang="sr-Cyrl-RS" altLang="en-US" sz="1800" b="1"/>
              <a:t>Група немачког језика</a:t>
            </a:r>
            <a:endParaRPr lang="sr-Cyrl-RS" altLang="en-US" sz="1800" b="1"/>
          </a:p>
        </p:txBody>
      </p:sp>
      <p:pic>
        <p:nvPicPr>
          <p:cNvPr id="7" name="Content Placeholder 6" descr="IMG_552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31875" y="2494915"/>
            <a:ext cx="3420025" cy="256517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8" name="Picture 7" descr="IMG_55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260" y="2494915"/>
            <a:ext cx="3420025" cy="256596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0" name="Text Box 9"/>
          <p:cNvSpPr txBox="1"/>
          <p:nvPr/>
        </p:nvSpPr>
        <p:spPr>
          <a:xfrm>
            <a:off x="5375910" y="1600200"/>
            <a:ext cx="2630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sr-Cyrl-RS" altLang="en-US" b="1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algn="ctr"/>
            <a:r>
              <a:rPr lang="sr-Cyrl-RS" altLang="en-US" b="1">
                <a:latin typeface="Times New Roman" panose="02020603050405020304" pitchFamily="2" charset="0"/>
                <a:cs typeface="Times New Roman" panose="02020603050405020304" pitchFamily="2" charset="0"/>
              </a:rPr>
              <a:t>Веб алати</a:t>
            </a:r>
            <a:endParaRPr lang="sr-Cyrl-RS" altLang="en-US" b="1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sr-Cyrl-RS" altLang="en-US" sz="2400">
                <a:solidFill>
                  <a:schemeClr val="accent6"/>
                </a:solidFill>
              </a:rPr>
              <a:t>Инфо дан и предавање о језицима </a:t>
            </a:r>
            <a:br>
              <a:rPr lang="sr-Cyrl-RS" altLang="en-US" sz="2400">
                <a:solidFill>
                  <a:schemeClr val="accent6"/>
                </a:solidFill>
              </a:rPr>
            </a:br>
            <a:r>
              <a:rPr lang="sr-Cyrl-RS" altLang="en-US" sz="2400">
                <a:solidFill>
                  <a:schemeClr val="accent6"/>
                </a:solidFill>
              </a:rPr>
              <a:t>као могућност професионалног избора</a:t>
            </a:r>
            <a:endParaRPr lang="sr-Cyrl-RS" altLang="en-US" sz="2400">
              <a:solidFill>
                <a:schemeClr val="accent6"/>
              </a:solidFill>
            </a:endParaRPr>
          </a:p>
        </p:txBody>
      </p:sp>
      <p:pic>
        <p:nvPicPr>
          <p:cNvPr id="5" name="Content Placeholder 4" descr="IMG-553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78450" y="1681480"/>
            <a:ext cx="3067050" cy="229997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7" name="Content Placeholder 4"/>
          <p:cNvSpPr>
            <a:spLocks noGrp="1"/>
          </p:cNvSpPr>
          <p:nvPr/>
        </p:nvSpPr>
        <p:spPr>
          <a:xfrm>
            <a:off x="1117600" y="1681480"/>
            <a:ext cx="3395980" cy="48514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32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8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altLang="en-US" sz="1800"/>
              <a:t>-</a:t>
            </a:r>
            <a:r>
              <a:rPr lang="sr-Cyrl-RS" altLang="en-US" sz="1600"/>
              <a:t>организација базара (штандова)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-представљање страних језика у нашој школи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-упознавање ученика са посебностима страних језика који се уче у школи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-представљање продуката рада, резултата такмичења у настави страних језика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-бивши ученици  школе држе предавања о језицима које су студирали и којима се сада професионално баве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-предавање о руском, кинеском и шведском језику</a:t>
            </a:r>
            <a:endParaRPr lang="sr-Cyrl-RS" altLang="en-US" sz="1600"/>
          </a:p>
          <a:p>
            <a:pPr marL="0" indent="0">
              <a:buNone/>
            </a:pPr>
            <a:r>
              <a:rPr lang="sr-Cyrl-RS" altLang="en-US" sz="1600"/>
              <a:t>-помоћ у професионалној орјентацији ученика (Ученички парламент)</a:t>
            </a:r>
            <a:endParaRPr lang="sr-Cyrl-RS" altLang="en-US" sz="1600"/>
          </a:p>
        </p:txBody>
      </p:sp>
      <p:pic>
        <p:nvPicPr>
          <p:cNvPr id="6" name="Content Placeholder 5" descr="IMG-5531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8450" y="4118610"/>
            <a:ext cx="3067685" cy="23666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altLang="en-US"/>
              <a:t>Пројектни тим</a:t>
            </a:r>
            <a:endParaRPr lang="sr-Cyrl-RS" altLang="en-US"/>
          </a:p>
        </p:txBody>
      </p:sp>
      <p:pic>
        <p:nvPicPr>
          <p:cNvPr id="5" name="Content Placeholder 4" descr="IMG-5510"/>
          <p:cNvPicPr>
            <a:picLocks noChangeAspect="1"/>
          </p:cNvPicPr>
          <p:nvPr>
            <p:ph sz="half" idx="1"/>
          </p:nvPr>
        </p:nvPicPr>
        <p:blipFill>
          <a:blip r:embed="rId1"/>
          <a:srcRect l="16151" t="14141" r="9084" b="18693"/>
          <a:stretch>
            <a:fillRect/>
          </a:stretch>
        </p:blipFill>
        <p:spPr>
          <a:xfrm>
            <a:off x="2070735" y="1910080"/>
            <a:ext cx="5688330" cy="375475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itle 15361"/>
          <p:cNvSpPr>
            <a:spLocks noGrp="1"/>
          </p:cNvSpPr>
          <p:nvPr>
            <p:ph type="ctrTitle"/>
          </p:nvPr>
        </p:nvSpPr>
        <p:spPr>
          <a:xfrm>
            <a:off x="684213" y="1989138"/>
            <a:ext cx="7772400" cy="1082675"/>
          </a:xfrm>
        </p:spPr>
        <p:txBody>
          <a:bodyPr anchor="ctr"/>
          <a:p>
            <a:pPr algn="ctr" defTabSz="914400">
              <a:buSzPct val="100000"/>
            </a:pPr>
            <a:r>
              <a:rPr lang="sr-Cyrl-RS" altLang="en-US" b="0" kern="1200" baseline="0" dirty="0">
                <a:latin typeface="Times New Roman" panose="02020603050405020304" pitchFamily="2" charset="0"/>
                <a:ea typeface="SimSun" panose="02010600030101010101" pitchFamily="2" charset="-122"/>
              </a:rPr>
              <a:t>Хвала на пажњи</a:t>
            </a:r>
            <a:r>
              <a:rPr lang="en-US" altLang="x-none" b="0" kern="1200" baseline="0" dirty="0">
                <a:latin typeface="Times New Roman" panose="02020603050405020304" pitchFamily="2" charset="0"/>
                <a:ea typeface="SimSun" panose="02010600030101010101" pitchFamily="2" charset="-122"/>
              </a:rPr>
              <a:t>!</a:t>
            </a:r>
            <a:endParaRPr lang="zh-CN" altLang="en-US" b="0" kern="1200" baseline="0" dirty="0">
              <a:latin typeface="Times New Roman" panose="02020603050405020304" pitchFamily="2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Title 5121" descr="91132956bbe544c7b9fa7efac4f07432# #矩形 2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sr-Cyrl-RS" altLang="en-US" sz="3200" dirty="0"/>
              <a:t>Планирање пројекта</a:t>
            </a:r>
            <a:endParaRPr lang="sr-Cyrl-RS" altLang="en-US" sz="3200" dirty="0"/>
          </a:p>
        </p:txBody>
      </p:sp>
      <p:grpSp>
        <p:nvGrpSpPr>
          <p:cNvPr id="5123" name="Group 5122"/>
          <p:cNvGrpSpPr/>
          <p:nvPr/>
        </p:nvGrpSpPr>
        <p:grpSpPr>
          <a:xfrm>
            <a:off x="1476375" y="1732915"/>
            <a:ext cx="6149340" cy="1839595"/>
            <a:chOff x="0" y="0"/>
            <a:chExt cx="9683" cy="2947"/>
          </a:xfrm>
        </p:grpSpPr>
        <p:sp>
          <p:nvSpPr>
            <p:cNvPr id="5124" name="Rounded Rectangle 5123"/>
            <p:cNvSpPr/>
            <p:nvPr/>
          </p:nvSpPr>
          <p:spPr>
            <a:xfrm>
              <a:off x="0" y="2334"/>
              <a:ext cx="9683" cy="61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25" name="Rounded Rectangle 5124" descr="84e67e446376412aa985c344d175224f# #圆角矩形 202"/>
            <p:cNvSpPr/>
            <p:nvPr/>
          </p:nvSpPr>
          <p:spPr>
            <a:xfrm>
              <a:off x="0" y="746"/>
              <a:ext cx="9667" cy="1790"/>
            </a:xfrm>
            <a:prstGeom prst="roundRect">
              <a:avLst>
                <a:gd name="adj" fmla="val 7431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иницијатива Савета Европе у сарадњи </a:t>
              </a:r>
              <a:endParaRPr lang="sr-Cyrl-RS" altLang="zh-CN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sr-Cyrl-RS" altLang="zh-CN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са Еврпском комисијом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6" name="Rounded Rectangle 5125" descr="84e67e446376412aa985c344d175224f# #圆角矩形 202"/>
            <p:cNvSpPr/>
            <p:nvPr/>
          </p:nvSpPr>
          <p:spPr>
            <a:xfrm>
              <a:off x="2" y="0"/>
              <a:ext cx="9667" cy="69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marL="22225" algn="ctr"/>
              <a:r>
                <a:rPr lang="sr-Cyrl-RS" altLang="zh-CN" dirty="0">
                  <a:latin typeface="Arial" panose="020B0604020202020204" pitchFamily="34" charset="0"/>
                  <a:sym typeface="Arial" panose="020B0604020202020204" pitchFamily="34" charset="0"/>
                </a:rPr>
                <a:t>26. септембар - Европски дан језика</a:t>
              </a:r>
              <a:endParaRPr lang="sr-Cyrl-RS" altLang="zh-CN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28" name="Rounded Rectangle 5127"/>
            <p:cNvSpPr/>
            <p:nvPr/>
          </p:nvSpPr>
          <p:spPr>
            <a:xfrm>
              <a:off x="87" y="803"/>
              <a:ext cx="9512" cy="278"/>
            </a:xfrm>
            <a:prstGeom prst="roundRect">
              <a:avLst>
                <a:gd name="adj" fmla="val 32352"/>
              </a:avLst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129" name="Group 5128"/>
          <p:cNvGrpSpPr/>
          <p:nvPr/>
        </p:nvGrpSpPr>
        <p:grpSpPr>
          <a:xfrm>
            <a:off x="1476375" y="3644900"/>
            <a:ext cx="6211891" cy="1872298"/>
            <a:chOff x="0" y="0"/>
            <a:chExt cx="9782" cy="2947"/>
          </a:xfrm>
        </p:grpSpPr>
        <p:sp>
          <p:nvSpPr>
            <p:cNvPr id="5130" name="Rounded Rectangle 5129"/>
            <p:cNvSpPr/>
            <p:nvPr/>
          </p:nvSpPr>
          <p:spPr>
            <a:xfrm>
              <a:off x="0" y="2334"/>
              <a:ext cx="9683" cy="61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1" name="Rounded Rectangle 5130" descr="84e67e446376412aa985c344d175224f# #圆角矩形 202"/>
            <p:cNvSpPr/>
            <p:nvPr/>
          </p:nvSpPr>
          <p:spPr>
            <a:xfrm>
              <a:off x="0" y="746"/>
              <a:ext cx="9667" cy="1790"/>
            </a:xfrm>
            <a:prstGeom prst="roundRect">
              <a:avLst>
                <a:gd name="adj" fmla="val 7431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Српски језик и књижевност,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Енглески језик, Немачки језик, Шпански језик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2" name="Rounded Rectangle 5131" descr="84e67e446376412aa985c344d175224f# #圆角矩形 202"/>
            <p:cNvSpPr/>
            <p:nvPr/>
          </p:nvSpPr>
          <p:spPr>
            <a:xfrm>
              <a:off x="115" y="0"/>
              <a:ext cx="9667" cy="69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DDDDDD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marL="22225" algn="ctr"/>
              <a:r>
                <a:rPr lang="sr-Cyrl-RS" altLang="zh-CN" dirty="0">
                  <a:latin typeface="Arial" panose="020B0604020202020204" pitchFamily="34" charset="0"/>
                  <a:sym typeface="Arial" panose="020B0604020202020204" pitchFamily="34" charset="0"/>
                </a:rPr>
                <a:t>стручна већа - језички пројекат</a:t>
              </a:r>
              <a:endParaRPr lang="sr-Cyrl-RS" altLang="zh-CN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33" name="Rounded Rectangle 5132"/>
            <p:cNvSpPr/>
            <p:nvPr/>
          </p:nvSpPr>
          <p:spPr>
            <a:xfrm flipV="1">
              <a:off x="87" y="1"/>
              <a:ext cx="9512" cy="120"/>
            </a:xfrm>
            <a:prstGeom prst="roundRect">
              <a:avLst>
                <a:gd name="adj" fmla="val 32352"/>
              </a:avLst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134" name="Rounded Rectangle 5133"/>
            <p:cNvSpPr/>
            <p:nvPr/>
          </p:nvSpPr>
          <p:spPr>
            <a:xfrm>
              <a:off x="87" y="803"/>
              <a:ext cx="9512" cy="278"/>
            </a:xfrm>
            <a:prstGeom prst="roundRect">
              <a:avLst>
                <a:gd name="adj" fmla="val 32352"/>
              </a:avLst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itle 6145" descr="e871a43c347649cea2e8363dead7576f# #矩形 4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sr-Cyrl-RS" altLang="en-US" sz="3200" dirty="0"/>
              <a:t>Циљеви пројекта</a:t>
            </a:r>
            <a:endParaRPr lang="sr-Cyrl-RS" altLang="en-US" sz="3200" dirty="0"/>
          </a:p>
        </p:txBody>
      </p:sp>
      <p:grpSp>
        <p:nvGrpSpPr>
          <p:cNvPr id="6147" name="Group 6146"/>
          <p:cNvGrpSpPr/>
          <p:nvPr/>
        </p:nvGrpSpPr>
        <p:grpSpPr>
          <a:xfrm>
            <a:off x="3275965" y="1714500"/>
            <a:ext cx="4322445" cy="899795"/>
            <a:chOff x="-628" y="0"/>
            <a:chExt cx="7518" cy="1208"/>
          </a:xfrm>
        </p:grpSpPr>
        <p:sp>
          <p:nvSpPr>
            <p:cNvPr id="6148" name="Rounded Rectangle 6147" descr="56d9d472b0ea4c35a3a3eb31d8eff326# #圆角矩形 217"/>
            <p:cNvSpPr/>
            <p:nvPr/>
          </p:nvSpPr>
          <p:spPr>
            <a:xfrm>
              <a:off x="-628" y="0"/>
              <a:ext cx="7518" cy="10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zh-CN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већ</a:t>
              </a:r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и</a:t>
              </a:r>
              <a:r>
                <a:rPr lang="zh-CN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 степен разумевања</a:t>
              </a:r>
              <a:endParaRPr lang="zh-CN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 језичке разноликости</a:t>
              </a:r>
              <a:endParaRPr lang="zh-CN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  <p:sp>
          <p:nvSpPr>
            <p:cNvPr id="6150" name="Rounded Rectangle 6149"/>
            <p:cNvSpPr/>
            <p:nvPr/>
          </p:nvSpPr>
          <p:spPr>
            <a:xfrm>
              <a:off x="0" y="900"/>
              <a:ext cx="6495" cy="3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6151" name="Group 6150"/>
          <p:cNvGrpSpPr/>
          <p:nvPr/>
        </p:nvGrpSpPr>
        <p:grpSpPr>
          <a:xfrm>
            <a:off x="2190032" y="2614930"/>
            <a:ext cx="4675016" cy="754380"/>
            <a:chOff x="-203" y="21"/>
            <a:chExt cx="6698" cy="1188"/>
          </a:xfrm>
        </p:grpSpPr>
        <p:sp>
          <p:nvSpPr>
            <p:cNvPr id="6152" name="Rounded Rectangle 6151" descr="56d9d472b0ea4c35a3a3eb31d8eff326# #圆角矩形 217"/>
            <p:cNvSpPr/>
            <p:nvPr/>
          </p:nvSpPr>
          <p:spPr>
            <a:xfrm>
              <a:off x="-203" y="21"/>
              <a:ext cx="6696" cy="11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међукултуролошко разумевање </a:t>
              </a:r>
              <a:endParaRPr lang="sr-Cyrl-R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европског континента</a:t>
              </a:r>
              <a:endParaRPr lang="sr-Cyrl-R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  <p:sp>
          <p:nvSpPr>
            <p:cNvPr id="6154" name="Rounded Rectangle 6153"/>
            <p:cNvSpPr/>
            <p:nvPr/>
          </p:nvSpPr>
          <p:spPr>
            <a:xfrm>
              <a:off x="0" y="900"/>
              <a:ext cx="6495" cy="3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 sz="2400">
                <a:latin typeface="Times New Roman" panose="02020603050405020304" pitchFamily="2" charset="0"/>
                <a:cs typeface="Times New Roman" panose="02020603050405020304" pitchFamily="2" charset="0"/>
              </a:endParaRPr>
            </a:p>
          </p:txBody>
        </p:sp>
      </p:grpSp>
      <p:grpSp>
        <p:nvGrpSpPr>
          <p:cNvPr id="6155" name="Group 6154"/>
          <p:cNvGrpSpPr/>
          <p:nvPr/>
        </p:nvGrpSpPr>
        <p:grpSpPr>
          <a:xfrm>
            <a:off x="1172210" y="3502025"/>
            <a:ext cx="4851512" cy="767080"/>
            <a:chOff x="0" y="0"/>
            <a:chExt cx="6495" cy="1208"/>
          </a:xfrm>
        </p:grpSpPr>
        <p:sp>
          <p:nvSpPr>
            <p:cNvPr id="6156" name="Rounded Rectangle 6155" descr="56d9d472b0ea4c35a3a3eb31d8eff326# #圆角矩形 217"/>
            <p:cNvSpPr/>
            <p:nvPr/>
          </p:nvSpPr>
          <p:spPr>
            <a:xfrm>
              <a:off x="33" y="0"/>
              <a:ext cx="6460" cy="12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/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проширивање знања (вокабулара)</a:t>
              </a:r>
              <a:endParaRPr lang="sr-Cyrl-R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</p:txBody>
        </p:sp>
        <p:sp>
          <p:nvSpPr>
            <p:cNvPr id="6158" name="Rounded Rectangle 6157"/>
            <p:cNvSpPr/>
            <p:nvPr/>
          </p:nvSpPr>
          <p:spPr>
            <a:xfrm>
              <a:off x="0" y="900"/>
              <a:ext cx="6495" cy="3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6159" name="Group 6158"/>
          <p:cNvGrpSpPr/>
          <p:nvPr/>
        </p:nvGrpSpPr>
        <p:grpSpPr>
          <a:xfrm>
            <a:off x="1053465" y="4437380"/>
            <a:ext cx="4888865" cy="919480"/>
            <a:chOff x="0" y="0"/>
            <a:chExt cx="6495" cy="1208"/>
          </a:xfrm>
        </p:grpSpPr>
        <p:sp>
          <p:nvSpPr>
            <p:cNvPr id="6160" name="Rounded Rectangle 6159" descr="56d9d472b0ea4c35a3a3eb31d8eff326# #圆角矩形 217"/>
            <p:cNvSpPr/>
            <p:nvPr/>
          </p:nvSpPr>
          <p:spPr>
            <a:xfrm>
              <a:off x="0" y="0"/>
              <a:ext cx="6493" cy="10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значај писца, историјског догађаја,</a:t>
              </a:r>
              <a:endParaRPr lang="sr-Cyrl-R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endParaRPr>
            </a:p>
            <a:p>
              <a:pPr algn="ctr"/>
              <a:r>
                <a:rPr lang="sr-Cyrl-RS" altLang="zh-CN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2" charset="0"/>
                  <a:cs typeface="Times New Roman" panose="02020603050405020304" pitchFamily="2" charset="0"/>
                  <a:sym typeface="Arial" panose="020B0604020202020204" pitchFamily="34" charset="0"/>
                </a:rPr>
                <a:t>културноисторијске знаменитости</a:t>
              </a:r>
              <a:r>
                <a:rPr lang="sr-Cyrl-RS" altLang="zh-CN" sz="2800" dirty="0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sr-Cyrl-RS" altLang="zh-CN" sz="28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62" name="Rounded Rectangle 6161"/>
            <p:cNvSpPr/>
            <p:nvPr/>
          </p:nvSpPr>
          <p:spPr>
            <a:xfrm>
              <a:off x="0" y="900"/>
              <a:ext cx="6495" cy="3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6163" name="未知"/>
          <p:cNvSpPr/>
          <p:nvPr/>
        </p:nvSpPr>
        <p:spPr>
          <a:xfrm rot="-14400000" flipH="1">
            <a:off x="5438775" y="2836228"/>
            <a:ext cx="2557463" cy="1620837"/>
          </a:xfrm>
          <a:custGeom>
            <a:avLst/>
            <a:gdLst/>
            <a:ahLst/>
            <a:cxnLst/>
            <a:pathLst>
              <a:path w="3578" h="2002">
                <a:moveTo>
                  <a:pt x="3578" y="568"/>
                </a:moveTo>
                <a:cubicBezTo>
                  <a:pt x="2517" y="0"/>
                  <a:pt x="2517" y="0"/>
                  <a:pt x="2517" y="0"/>
                </a:cubicBezTo>
                <a:cubicBezTo>
                  <a:pt x="2623" y="320"/>
                  <a:pt x="2623" y="320"/>
                  <a:pt x="2623" y="320"/>
                </a:cubicBezTo>
                <a:cubicBezTo>
                  <a:pt x="1696" y="327"/>
                  <a:pt x="32" y="442"/>
                  <a:pt x="14" y="2002"/>
                </a:cubicBezTo>
                <a:cubicBezTo>
                  <a:pt x="37" y="1816"/>
                  <a:pt x="0" y="944"/>
                  <a:pt x="2681" y="883"/>
                </a:cubicBezTo>
                <a:cubicBezTo>
                  <a:pt x="2599" y="1248"/>
                  <a:pt x="2599" y="1248"/>
                  <a:pt x="2599" y="1248"/>
                </a:cubicBezTo>
                <a:lnTo>
                  <a:pt x="3578" y="568"/>
                </a:lnTo>
                <a:close/>
              </a:path>
            </a:pathLst>
          </a:cu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7169" descr="dc2d5118a1124d349b63e8c9025f6cd2# #矩形 6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sr-Cyrl-RS" altLang="en-US" sz="3200" dirty="0"/>
              <a:t>Пројектне активности</a:t>
            </a:r>
            <a:endParaRPr lang="sr-Cyrl-RS" altLang="en-US" sz="3200" dirty="0"/>
          </a:p>
        </p:txBody>
      </p:sp>
      <p:sp>
        <p:nvSpPr>
          <p:cNvPr id="7171" name="AutoShape 19"/>
          <p:cNvSpPr/>
          <p:nvPr/>
        </p:nvSpPr>
        <p:spPr>
          <a:xfrm>
            <a:off x="3122930" y="1628775"/>
            <a:ext cx="1979295" cy="2432050"/>
          </a:xfrm>
          <a:prstGeom prst="roundRect">
            <a:avLst>
              <a:gd name="adj" fmla="val 19227"/>
            </a:avLst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anchor="ctr" anchorCtr="0"/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Едукативна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 радионица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</a:rPr>
              <a:t>„</a:t>
            </a:r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Ларино језичко 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путовање 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кроз 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cs typeface="+mn-lt"/>
              </a:rPr>
              <a:t>Европу”</a:t>
            </a:r>
            <a:endParaRPr lang="zh-CN" altLang="en-US" sz="1800" b="1" dirty="0">
              <a:solidFill>
                <a:schemeClr val="accent2"/>
              </a:solidFill>
              <a:effectLst/>
              <a:cs typeface="+mn-lt"/>
            </a:endParaRPr>
          </a:p>
        </p:txBody>
      </p:sp>
      <p:sp>
        <p:nvSpPr>
          <p:cNvPr id="7172" name="AutoShape 19"/>
          <p:cNvSpPr/>
          <p:nvPr/>
        </p:nvSpPr>
        <p:spPr>
          <a:xfrm>
            <a:off x="5219700" y="1628775"/>
            <a:ext cx="1866265" cy="2432050"/>
          </a:xfrm>
          <a:prstGeom prst="roundRect">
            <a:avLst>
              <a:gd name="adj" fmla="val 19227"/>
            </a:avLst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anchor="ctr" anchorCtr="0"/>
          <a:p>
            <a:pPr marL="22225" algn="ctr"/>
            <a: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Пројектна</a:t>
            </a:r>
            <a:endParaRPr lang="en-US" altLang="x-none" b="1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pPr marL="22225" algn="ctr"/>
            <a: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 настава </a:t>
            </a:r>
            <a:endParaRPr lang="en-US" altLang="x-none" b="1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pPr marL="22225" algn="ctr"/>
            <a: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 „Језичко </a:t>
            </a:r>
            <a:endParaRPr lang="en-US" altLang="x-none" b="1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pPr marL="22225" algn="ctr"/>
            <a: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путовање </a:t>
            </a:r>
            <a:endParaRPr lang="en-US" altLang="x-none" b="1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  <a:p>
            <a:pPr marL="22225" algn="ctr"/>
            <a:r>
              <a:rPr lang="en-US" altLang="x-none" b="1" dirty="0">
                <a:solidFill>
                  <a:schemeClr val="accent6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Arial" panose="020B0604020202020204" pitchFamily="34" charset="0"/>
              </a:rPr>
              <a:t>кроз Европу”</a:t>
            </a:r>
            <a:endParaRPr lang="en-US" altLang="x-none" b="1" dirty="0">
              <a:solidFill>
                <a:schemeClr val="accent6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  <a:sym typeface="Arial" panose="020B0604020202020204" pitchFamily="34" charset="0"/>
            </a:endParaRPr>
          </a:p>
        </p:txBody>
      </p:sp>
      <p:sp>
        <p:nvSpPr>
          <p:cNvPr id="7173" name="AutoShape 19"/>
          <p:cNvSpPr/>
          <p:nvPr/>
        </p:nvSpPr>
        <p:spPr>
          <a:xfrm>
            <a:off x="7194550" y="1628775"/>
            <a:ext cx="1884045" cy="2432050"/>
          </a:xfrm>
          <a:prstGeom prst="roundRect">
            <a:avLst>
              <a:gd name="adj" fmla="val 19227"/>
            </a:avLst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anchor="ctr" anchorCtr="0"/>
          <a:p>
            <a:pPr marL="22225" algn="ctr"/>
            <a:r>
              <a:rPr lang="sr-Cyrl-RS" altLang="zh-CN" b="1" dirty="0">
                <a:solidFill>
                  <a:schemeClr val="accent6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Инфо дан</a:t>
            </a:r>
            <a:endParaRPr lang="sr-Cyrl-RS" altLang="zh-CN" b="1" dirty="0">
              <a:solidFill>
                <a:schemeClr val="accent6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174" name="AutoShape 19"/>
          <p:cNvSpPr/>
          <p:nvPr/>
        </p:nvSpPr>
        <p:spPr>
          <a:xfrm>
            <a:off x="998855" y="1628775"/>
            <a:ext cx="2025650" cy="2432050"/>
          </a:xfrm>
          <a:prstGeom prst="roundRect">
            <a:avLst>
              <a:gd name="adj" fmla="val 19227"/>
            </a:avLst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90000"/>
                  </a:schemeClr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anchor="ctr" anchorCtr="0"/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</a:rPr>
              <a:t>Едукативно</a:t>
            </a:r>
            <a:endParaRPr lang="zh-CN" altLang="en-US" sz="1800" b="1" dirty="0">
              <a:solidFill>
                <a:schemeClr val="accent2"/>
              </a:solidFill>
              <a:effectLst/>
              <a:latin typeface="Times New Roman" panose="02020603050405020304" pitchFamily="2" charset="0"/>
              <a:ea typeface="PMingLiU-ExtB" panose="02020500000000000000" charset="-120"/>
              <a:cs typeface="Times New Roman" panose="02020603050405020304" pitchFamily="2" charset="0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</a:rPr>
              <a:t>забавна</a:t>
            </a:r>
            <a:endParaRPr lang="zh-CN" altLang="en-US" sz="1800" b="1" dirty="0">
              <a:solidFill>
                <a:schemeClr val="accent2"/>
              </a:solidFill>
              <a:effectLst/>
              <a:latin typeface="Times New Roman" panose="02020603050405020304" pitchFamily="2" charset="0"/>
              <a:ea typeface="PMingLiU-ExtB" panose="02020500000000000000" charset="-120"/>
              <a:cs typeface="Times New Roman" panose="02020603050405020304" pitchFamily="2" charset="0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</a:rPr>
              <a:t> радионица</a:t>
            </a:r>
            <a:endParaRPr lang="zh-CN" altLang="en-US" sz="1800" b="1" dirty="0">
              <a:solidFill>
                <a:schemeClr val="accent2"/>
              </a:solidFill>
              <a:effectLst/>
              <a:latin typeface="Times New Roman" panose="02020603050405020304" pitchFamily="2" charset="0"/>
              <a:ea typeface="PMingLiU-ExtB" panose="02020500000000000000" charset="-120"/>
              <a:cs typeface="Times New Roman" panose="02020603050405020304" pitchFamily="2" charset="0"/>
            </a:endParaRPr>
          </a:p>
          <a:p>
            <a:pPr marL="22225" algn="ctr"/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</a:rPr>
              <a:t>„Где се налазим</a:t>
            </a:r>
            <a:r>
              <a:rPr lang="zh-CN" altLang="en-US" sz="1800" b="1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</a:rPr>
              <a:t>”</a:t>
            </a:r>
            <a:endParaRPr lang="zh-CN" altLang="en-US" sz="1800" b="1" dirty="0">
              <a:solidFill>
                <a:schemeClr val="accent2"/>
              </a:solidFill>
              <a:effectLst/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175" name="PubChord"/>
          <p:cNvSpPr>
            <a:spLocks noEditPoints="1"/>
          </p:cNvSpPr>
          <p:nvPr/>
        </p:nvSpPr>
        <p:spPr>
          <a:xfrm rot="18900000">
            <a:off x="5292725" y="3860800"/>
            <a:ext cx="1262063" cy="1263650"/>
          </a:xfrm>
          <a:custGeom>
            <a:avLst/>
            <a:gdLst>
              <a:gd name="A1" fmla="val -7490558"/>
              <a:gd name="A2" fmla="val 2121781"/>
              <a:gd name="G0" fmla="+- 0 0 0"/>
              <a:gd name="G1" fmla="sin 10800 A1"/>
              <a:gd name="G2" fmla="cos 10800 A1"/>
              <a:gd name="G3" fmla="sin 10800 A2"/>
              <a:gd name="G4" fmla="cos 10800 A2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pin G5 G7 0"/>
              <a:gd name="G11" fmla="pin G6 G8 0"/>
            </a:gdLst>
            <a:ahLst/>
            <a:cxnLst>
              <a:cxn ang="0">
                <a:pos x="G6" y="G5"/>
              </a:cxn>
              <a:cxn ang="0">
                <a:pos x="G11" y="G10"/>
              </a:cxn>
              <a:cxn ang="0">
                <a:pos x="G8" y="G7"/>
              </a:cxn>
            </a:cxnLst>
            <a:pathLst>
              <a:path w="21600" h="21600">
                <a:moveTo>
                  <a:pt x="4630" y="1936"/>
                </a:moveTo>
                <a:arcTo wR="10800" hR="10800" stAng="-7490708" swAng="-11987578"/>
                <a:close/>
              </a:path>
            </a:pathLst>
          </a:custGeom>
          <a:gradFill rotWithShape="1">
            <a:gsLst>
              <a:gs pos="0">
                <a:schemeClr val="accent2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7176" name="Group 7175"/>
          <p:cNvGrpSpPr/>
          <p:nvPr/>
        </p:nvGrpSpPr>
        <p:grpSpPr>
          <a:xfrm>
            <a:off x="3276600" y="3697288"/>
            <a:ext cx="1243013" cy="1546860"/>
            <a:chOff x="0" y="-145"/>
            <a:chExt cx="1957" cy="2436"/>
          </a:xfrm>
        </p:grpSpPr>
        <p:sp>
          <p:nvSpPr>
            <p:cNvPr id="7177" name="Oval 7176"/>
            <p:cNvSpPr/>
            <p:nvPr/>
          </p:nvSpPr>
          <p:spPr>
            <a:xfrm>
              <a:off x="72" y="1506"/>
              <a:ext cx="1875" cy="78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78" name="Oval 7177"/>
            <p:cNvSpPr/>
            <p:nvPr/>
          </p:nvSpPr>
          <p:spPr>
            <a:xfrm>
              <a:off x="0" y="1"/>
              <a:ext cx="1957" cy="195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100000"/>
                  </a:schemeClr>
                </a:gs>
                <a:gs pos="100000">
                  <a:srgbClr val="969696">
                    <a:alpha val="48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79" name="PubChord"/>
            <p:cNvSpPr>
              <a:spLocks noEditPoints="1"/>
            </p:cNvSpPr>
            <p:nvPr/>
          </p:nvSpPr>
          <p:spPr>
            <a:xfrm rot="18900000">
              <a:off x="7" y="0"/>
              <a:ext cx="1950" cy="1947"/>
            </a:xfrm>
            <a:custGeom>
              <a:avLst/>
              <a:gdLst>
                <a:gd name="A1" fmla="val -8672473"/>
                <a:gd name="A2" fmla="val 3374613"/>
                <a:gd name="G0" fmla="+- 0 0 0"/>
                <a:gd name="G1" fmla="sin 10800 A1"/>
                <a:gd name="G2" fmla="cos 10800 A1"/>
                <a:gd name="G3" fmla="sin 10800 A2"/>
                <a:gd name="G4" fmla="cos 10800 A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pin G5 G7 0"/>
                <a:gd name="G11" fmla="pin G6 G8 0"/>
              </a:gdLst>
              <a:ahLst/>
              <a:cxnLst>
                <a:cxn ang="0">
                  <a:pos x="G6" y="G5"/>
                </a:cxn>
                <a:cxn ang="0">
                  <a:pos x="G11" y="G10"/>
                </a:cxn>
                <a:cxn ang="0">
                  <a:pos x="G8" y="G7"/>
                </a:cxn>
              </a:cxnLst>
              <a:pathLst>
                <a:path w="21600" h="21600">
                  <a:moveTo>
                    <a:pt x="2003" y="4535"/>
                  </a:moveTo>
                  <a:arcTo wR="10800" hR="10800" stAng="-8672290" swAng="-9553086"/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0" name="Oval 7179"/>
            <p:cNvSpPr/>
            <p:nvPr/>
          </p:nvSpPr>
          <p:spPr>
            <a:xfrm>
              <a:off x="22" y="883"/>
              <a:ext cx="1917" cy="52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1" name="Oval 7180"/>
            <p:cNvSpPr/>
            <p:nvPr/>
          </p:nvSpPr>
          <p:spPr>
            <a:xfrm>
              <a:off x="442" y="-145"/>
              <a:ext cx="1080" cy="842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alpha val="79999"/>
                  </a:srgbClr>
                </a:gs>
                <a:gs pos="100000">
                  <a:srgbClr val="C0C0C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82" name="Text Box 7181"/>
            <p:cNvSpPr txBox="1"/>
            <p:nvPr/>
          </p:nvSpPr>
          <p:spPr>
            <a:xfrm>
              <a:off x="72" y="534"/>
              <a:ext cx="1867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>
              <a:spAutoFit/>
            </a:bodyPr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4. и 5. разред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</p:txBody>
        </p:sp>
      </p:grpSp>
      <p:grpSp>
        <p:nvGrpSpPr>
          <p:cNvPr id="7183" name="Group 7182"/>
          <p:cNvGrpSpPr/>
          <p:nvPr/>
        </p:nvGrpSpPr>
        <p:grpSpPr>
          <a:xfrm>
            <a:off x="1116013" y="3860800"/>
            <a:ext cx="1243012" cy="1435735"/>
            <a:chOff x="0" y="0"/>
            <a:chExt cx="1958" cy="2261"/>
          </a:xfrm>
        </p:grpSpPr>
        <p:sp>
          <p:nvSpPr>
            <p:cNvPr id="7184" name="Oval 7183"/>
            <p:cNvSpPr/>
            <p:nvPr/>
          </p:nvSpPr>
          <p:spPr>
            <a:xfrm>
              <a:off x="43" y="1476"/>
              <a:ext cx="1875" cy="78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5" name="Oval 7184"/>
            <p:cNvSpPr/>
            <p:nvPr/>
          </p:nvSpPr>
          <p:spPr>
            <a:xfrm>
              <a:off x="0" y="1"/>
              <a:ext cx="1958" cy="195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100000"/>
                  </a:schemeClr>
                </a:gs>
                <a:gs pos="100000">
                  <a:srgbClr val="969696">
                    <a:alpha val="48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86" name="PubChord"/>
            <p:cNvSpPr>
              <a:spLocks noEditPoints="1"/>
            </p:cNvSpPr>
            <p:nvPr/>
          </p:nvSpPr>
          <p:spPr>
            <a:xfrm rot="18900000">
              <a:off x="2" y="0"/>
              <a:ext cx="1950" cy="1945"/>
            </a:xfrm>
            <a:custGeom>
              <a:avLst/>
              <a:gdLst>
                <a:gd name="A1" fmla="val -10304160"/>
                <a:gd name="A2" fmla="val 4812516"/>
                <a:gd name="G0" fmla="+- 0 0 0"/>
                <a:gd name="G1" fmla="sin 10800 A1"/>
                <a:gd name="G2" fmla="cos 10800 A1"/>
                <a:gd name="G3" fmla="sin 10800 A2"/>
                <a:gd name="G4" fmla="cos 10800 A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pin G5 G7 0"/>
                <a:gd name="G11" fmla="pin G6 G8 0"/>
              </a:gdLst>
              <a:ahLst/>
              <a:cxnLst>
                <a:cxn ang="0">
                  <a:pos x="G6" y="G5"/>
                </a:cxn>
                <a:cxn ang="0">
                  <a:pos x="G11" y="G10"/>
                </a:cxn>
                <a:cxn ang="0">
                  <a:pos x="G8" y="G7"/>
                </a:cxn>
              </a:cxnLst>
              <a:pathLst>
                <a:path w="21600" h="21600">
                  <a:moveTo>
                    <a:pt x="112" y="9248"/>
                  </a:moveTo>
                  <a:arcTo wR="10800" hR="10800" stAng="-10303956" swAng="-6483356"/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7" name="Oval 7186"/>
            <p:cNvSpPr/>
            <p:nvPr/>
          </p:nvSpPr>
          <p:spPr>
            <a:xfrm>
              <a:off x="170" y="1281"/>
              <a:ext cx="1612" cy="43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8" name="Oval 7187"/>
            <p:cNvSpPr/>
            <p:nvPr/>
          </p:nvSpPr>
          <p:spPr>
            <a:xfrm>
              <a:off x="442" y="8"/>
              <a:ext cx="1080" cy="843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alpha val="79999"/>
                  </a:srgbClr>
                </a:gs>
                <a:gs pos="100000">
                  <a:srgbClr val="C0C0C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89" name="Text Box 7188"/>
            <p:cNvSpPr txBox="1"/>
            <p:nvPr/>
          </p:nvSpPr>
          <p:spPr>
            <a:xfrm>
              <a:off x="288" y="315"/>
              <a:ext cx="1467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anchor="t">
              <a:spAutoFit/>
            </a:bodyPr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7. и 8.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разред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</p:txBody>
        </p:sp>
      </p:grpSp>
      <p:grpSp>
        <p:nvGrpSpPr>
          <p:cNvPr id="7190" name="Group 7189"/>
          <p:cNvGrpSpPr/>
          <p:nvPr/>
        </p:nvGrpSpPr>
        <p:grpSpPr>
          <a:xfrm>
            <a:off x="5292725" y="3860800"/>
            <a:ext cx="1278573" cy="1435735"/>
            <a:chOff x="0" y="0"/>
            <a:chExt cx="2015" cy="2260"/>
          </a:xfrm>
        </p:grpSpPr>
        <p:sp>
          <p:nvSpPr>
            <p:cNvPr id="7191" name="Oval 7190"/>
            <p:cNvSpPr/>
            <p:nvPr/>
          </p:nvSpPr>
          <p:spPr>
            <a:xfrm>
              <a:off x="87" y="1475"/>
              <a:ext cx="1875" cy="78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2" name="Oval 7191"/>
            <p:cNvSpPr/>
            <p:nvPr/>
          </p:nvSpPr>
          <p:spPr>
            <a:xfrm>
              <a:off x="0" y="0"/>
              <a:ext cx="2015" cy="201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100000"/>
                  </a:schemeClr>
                </a:gs>
                <a:gs pos="100000">
                  <a:srgbClr val="969696">
                    <a:alpha val="48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93" name="Oval 7192"/>
            <p:cNvSpPr/>
            <p:nvPr/>
          </p:nvSpPr>
          <p:spPr>
            <a:xfrm>
              <a:off x="455" y="15"/>
              <a:ext cx="1112" cy="867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alpha val="79999"/>
                  </a:srgbClr>
                </a:gs>
                <a:gs pos="100000">
                  <a:srgbClr val="C0C0C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94" name="Oval 7193"/>
            <p:cNvSpPr/>
            <p:nvPr/>
          </p:nvSpPr>
          <p:spPr>
            <a:xfrm>
              <a:off x="25" y="585"/>
              <a:ext cx="1967" cy="54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5" name="Text Box 7194"/>
            <p:cNvSpPr txBox="1"/>
            <p:nvPr/>
          </p:nvSpPr>
          <p:spPr>
            <a:xfrm>
              <a:off x="74" y="475"/>
              <a:ext cx="1901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>
              <a:spAutoFit/>
            </a:bodyPr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5 - 8. 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разреда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</p:txBody>
        </p:sp>
      </p:grpSp>
      <p:grpSp>
        <p:nvGrpSpPr>
          <p:cNvPr id="7196" name="Group 7195"/>
          <p:cNvGrpSpPr/>
          <p:nvPr/>
        </p:nvGrpSpPr>
        <p:grpSpPr>
          <a:xfrm>
            <a:off x="7451725" y="3860800"/>
            <a:ext cx="1280160" cy="1435735"/>
            <a:chOff x="0" y="0"/>
            <a:chExt cx="2015" cy="2260"/>
          </a:xfrm>
        </p:grpSpPr>
        <p:sp>
          <p:nvSpPr>
            <p:cNvPr id="7197" name="Oval 7196"/>
            <p:cNvSpPr/>
            <p:nvPr/>
          </p:nvSpPr>
          <p:spPr>
            <a:xfrm>
              <a:off x="53" y="1475"/>
              <a:ext cx="1875" cy="78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8" name="Oval 7197"/>
            <p:cNvSpPr/>
            <p:nvPr/>
          </p:nvSpPr>
          <p:spPr>
            <a:xfrm>
              <a:off x="0" y="0"/>
              <a:ext cx="2015" cy="2015"/>
            </a:xfrm>
            <a:prstGeom prst="ellipse">
              <a:avLst/>
            </a:pr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199" name="PubChord"/>
            <p:cNvSpPr>
              <a:spLocks noEditPoints="1"/>
            </p:cNvSpPr>
            <p:nvPr/>
          </p:nvSpPr>
          <p:spPr>
            <a:xfrm rot="18900000">
              <a:off x="9" y="6"/>
              <a:ext cx="2000" cy="1998"/>
            </a:xfrm>
            <a:custGeom>
              <a:avLst/>
              <a:gdLst>
                <a:gd name="A1" fmla="val -5519620"/>
                <a:gd name="A2" fmla="val -25561"/>
                <a:gd name="G0" fmla="+- 0 0 0"/>
                <a:gd name="G1" fmla="sin 10800 A1"/>
                <a:gd name="G2" fmla="cos 10800 A1"/>
                <a:gd name="G3" fmla="sin 10800 A2"/>
                <a:gd name="G4" fmla="cos 10800 A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G10" fmla="pin G5 G7 0"/>
                <a:gd name="G11" fmla="pin G6 G8 0"/>
              </a:gdLst>
              <a:ahLst/>
              <a:cxnLst>
                <a:cxn ang="0">
                  <a:pos x="G6" y="G5"/>
                </a:cxn>
                <a:cxn ang="0">
                  <a:pos x="G11" y="G10"/>
                </a:cxn>
                <a:cxn ang="0">
                  <a:pos x="G8" y="G7"/>
                </a:cxn>
              </a:cxnLst>
              <a:pathLst>
                <a:path w="21600" h="21600">
                  <a:moveTo>
                    <a:pt x="10424" y="7"/>
                  </a:moveTo>
                  <a:arcTo wR="10800" hR="10800" stAng="-5519703" swAng="-16106082"/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0" name="Oval 7199"/>
            <p:cNvSpPr/>
            <p:nvPr/>
          </p:nvSpPr>
          <p:spPr>
            <a:xfrm>
              <a:off x="267" y="142"/>
              <a:ext cx="1478" cy="43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1" name="Oval 7200"/>
            <p:cNvSpPr/>
            <p:nvPr/>
          </p:nvSpPr>
          <p:spPr>
            <a:xfrm>
              <a:off x="455" y="0"/>
              <a:ext cx="1112" cy="867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alpha val="39999"/>
                  </a:srgbClr>
                </a:gs>
                <a:gs pos="100000">
                  <a:srgbClr val="C0C0C0"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ctr"/>
              <a:r>
                <a:rPr lang="en-US" altLang="zh-CN">
                  <a:latin typeface="Arial" panose="020B0604020202020204" pitchFamily="34" charset="0"/>
                  <a:ea typeface="黑体" pitchFamily="2" charset="-122"/>
                </a:rPr>
                <a:t> </a:t>
              </a:r>
              <a:endParaRPr lang="en-US" altLang="zh-CN">
                <a:latin typeface="Arial" panose="020B0604020202020204" pitchFamily="34" charset="0"/>
                <a:ea typeface="黑体" pitchFamily="2" charset="-122"/>
              </a:endParaRPr>
            </a:p>
          </p:txBody>
        </p:sp>
        <p:sp>
          <p:nvSpPr>
            <p:cNvPr id="7202" name="Text Box 7201"/>
            <p:cNvSpPr txBox="1"/>
            <p:nvPr/>
          </p:nvSpPr>
          <p:spPr>
            <a:xfrm>
              <a:off x="67" y="518"/>
              <a:ext cx="1888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>
              <a:spAutoFit/>
            </a:bodyPr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4. и 8. 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  <a:p>
              <a:pPr algn="ctr"/>
              <a:r>
                <a:rPr lang="sr-Cyrl-RS" altLang="en-US" sz="2000" b="1">
                  <a:latin typeface="Times New Roman" panose="02020603050405020304" pitchFamily="2" charset="0"/>
                  <a:ea typeface="微软繁黑体" pitchFamily="2" charset="-122"/>
                  <a:cs typeface="Times New Roman" panose="02020603050405020304" pitchFamily="2" charset="0"/>
                </a:rPr>
                <a:t>разред</a:t>
              </a:r>
              <a:endParaRPr lang="sr-Cyrl-RS" altLang="en-US" sz="2000" b="1">
                <a:latin typeface="Times New Roman" panose="02020603050405020304" pitchFamily="2" charset="0"/>
                <a:ea typeface="微软繁黑体" pitchFamily="2" charset="-122"/>
                <a:cs typeface="Times New Roman" panose="02020603050405020304" pitchFamily="2" charset="0"/>
              </a:endParaRPr>
            </a:p>
          </p:txBody>
        </p:sp>
      </p:grpSp>
      <p:sp>
        <p:nvSpPr>
          <p:cNvPr id="7203" name="Right Arrow 7202"/>
          <p:cNvSpPr/>
          <p:nvPr/>
        </p:nvSpPr>
        <p:spPr>
          <a:xfrm>
            <a:off x="2339975" y="4149725"/>
            <a:ext cx="936625" cy="787400"/>
          </a:xfrm>
          <a:prstGeom prst="rightArrow">
            <a:avLst>
              <a:gd name="adj1" fmla="val 50101"/>
              <a:gd name="adj2" fmla="val 53087"/>
            </a:avLst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204" name="Right Arrow 7203"/>
          <p:cNvSpPr/>
          <p:nvPr/>
        </p:nvSpPr>
        <p:spPr>
          <a:xfrm>
            <a:off x="4356100" y="4149725"/>
            <a:ext cx="936625" cy="787400"/>
          </a:xfrm>
          <a:prstGeom prst="rightArrow">
            <a:avLst>
              <a:gd name="adj1" fmla="val 50101"/>
              <a:gd name="adj2" fmla="val 53087"/>
            </a:avLst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205" name="Right Arrow 7204"/>
          <p:cNvSpPr/>
          <p:nvPr/>
        </p:nvSpPr>
        <p:spPr>
          <a:xfrm>
            <a:off x="6516688" y="4149725"/>
            <a:ext cx="936625" cy="787400"/>
          </a:xfrm>
          <a:prstGeom prst="rightArrow">
            <a:avLst>
              <a:gd name="adj1" fmla="val 50101"/>
              <a:gd name="adj2" fmla="val 53087"/>
            </a:avLst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1" grpId="0" animBg="1"/>
      <p:bldP spid="7172" grpId="0" animBg="1"/>
      <p:bldP spid="717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itle 8193" descr="a6390efac92a492e9d28ea939ca66b10# #矩形 7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sr-Cyrl-RS" altLang="en-US" sz="3200" dirty="0"/>
              <a:t>Однос пројекта и пројектне наставе</a:t>
            </a:r>
            <a:endParaRPr lang="sr-Cyrl-RS" altLang="en-US" sz="3200" dirty="0"/>
          </a:p>
        </p:txBody>
      </p:sp>
      <p:sp>
        <p:nvSpPr>
          <p:cNvPr id="8195" name="未知"/>
          <p:cNvSpPr>
            <a:spLocks noEditPoints="1"/>
          </p:cNvSpPr>
          <p:nvPr/>
        </p:nvSpPr>
        <p:spPr>
          <a:xfrm>
            <a:off x="2628900" y="1701800"/>
            <a:ext cx="3921125" cy="3457575"/>
          </a:xfrm>
          <a:custGeom>
            <a:avLst/>
            <a:gdLst/>
            <a:ahLst/>
            <a:cxnLst/>
            <a:pathLst>
              <a:path w="631" h="556">
                <a:moveTo>
                  <a:pt x="492" y="278"/>
                </a:moveTo>
                <a:cubicBezTo>
                  <a:pt x="539" y="278"/>
                  <a:pt x="539" y="278"/>
                  <a:pt x="539" y="278"/>
                </a:cubicBezTo>
                <a:cubicBezTo>
                  <a:pt x="539" y="155"/>
                  <a:pt x="438" y="55"/>
                  <a:pt x="315" y="55"/>
                </a:cubicBezTo>
                <a:cubicBezTo>
                  <a:pt x="238" y="55"/>
                  <a:pt x="171" y="93"/>
                  <a:pt x="130" y="152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54" y="38"/>
                  <a:pt x="230" y="0"/>
                  <a:pt x="315" y="0"/>
                </a:cubicBezTo>
                <a:cubicBezTo>
                  <a:pt x="469" y="0"/>
                  <a:pt x="593" y="124"/>
                  <a:pt x="593" y="278"/>
                </a:cubicBezTo>
                <a:cubicBezTo>
                  <a:pt x="631" y="278"/>
                  <a:pt x="631" y="278"/>
                  <a:pt x="631" y="278"/>
                </a:cubicBezTo>
                <a:cubicBezTo>
                  <a:pt x="561" y="417"/>
                  <a:pt x="561" y="417"/>
                  <a:pt x="561" y="417"/>
                </a:cubicBezTo>
                <a:cubicBezTo>
                  <a:pt x="492" y="278"/>
                  <a:pt x="492" y="278"/>
                  <a:pt x="492" y="278"/>
                </a:cubicBezTo>
                <a:close/>
                <a:moveTo>
                  <a:pt x="139" y="278"/>
                </a:moveTo>
                <a:cubicBezTo>
                  <a:pt x="69" y="139"/>
                  <a:pt x="69" y="139"/>
                  <a:pt x="69" y="139"/>
                </a:cubicBezTo>
                <a:cubicBezTo>
                  <a:pt x="0" y="278"/>
                  <a:pt x="0" y="278"/>
                  <a:pt x="0" y="278"/>
                </a:cubicBezTo>
                <a:cubicBezTo>
                  <a:pt x="37" y="278"/>
                  <a:pt x="37" y="278"/>
                  <a:pt x="37" y="278"/>
                </a:cubicBezTo>
                <a:cubicBezTo>
                  <a:pt x="37" y="432"/>
                  <a:pt x="161" y="556"/>
                  <a:pt x="315" y="556"/>
                </a:cubicBezTo>
                <a:cubicBezTo>
                  <a:pt x="397" y="556"/>
                  <a:pt x="471" y="521"/>
                  <a:pt x="522" y="464"/>
                </a:cubicBezTo>
                <a:cubicBezTo>
                  <a:pt x="495" y="410"/>
                  <a:pt x="495" y="410"/>
                  <a:pt x="495" y="410"/>
                </a:cubicBezTo>
                <a:cubicBezTo>
                  <a:pt x="454" y="466"/>
                  <a:pt x="389" y="501"/>
                  <a:pt x="315" y="501"/>
                </a:cubicBezTo>
                <a:cubicBezTo>
                  <a:pt x="192" y="501"/>
                  <a:pt x="92" y="401"/>
                  <a:pt x="92" y="278"/>
                </a:cubicBezTo>
                <a:lnTo>
                  <a:pt x="139" y="278"/>
                </a:lnTo>
                <a:close/>
              </a:path>
            </a:pathLst>
          </a:custGeom>
          <a:gradFill rotWithShape="0">
            <a:gsLst>
              <a:gs pos="0">
                <a:srgbClr val="DDDDDD">
                  <a:alpha val="100000"/>
                </a:srgbClr>
              </a:gs>
              <a:gs pos="100000">
                <a:srgbClr val="F8F8F8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6" name="Oval 8195"/>
          <p:cNvSpPr/>
          <p:nvPr/>
        </p:nvSpPr>
        <p:spPr>
          <a:xfrm>
            <a:off x="3492500" y="4183063"/>
            <a:ext cx="2182813" cy="182562"/>
          </a:xfrm>
          <a:prstGeom prst="ellipse">
            <a:avLst/>
          </a:prstGeom>
          <a:gradFill rotWithShape="0"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8197" name="Group 8196"/>
          <p:cNvGrpSpPr/>
          <p:nvPr/>
        </p:nvGrpSpPr>
        <p:grpSpPr>
          <a:xfrm>
            <a:off x="3646488" y="2447925"/>
            <a:ext cx="1844675" cy="1844675"/>
            <a:chOff x="0" y="0"/>
            <a:chExt cx="2182" cy="2182"/>
          </a:xfrm>
        </p:grpSpPr>
        <p:sp>
          <p:nvSpPr>
            <p:cNvPr id="8198" name="Rounded Rectangle 8197" descr="e760c95136374590b650471bf67e5d77# #圆角矩形 293"/>
            <p:cNvSpPr/>
            <p:nvPr/>
          </p:nvSpPr>
          <p:spPr>
            <a:xfrm>
              <a:off x="0" y="0"/>
              <a:ext cx="2182" cy="218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vert="horz" wrap="none" anchor="ctr"/>
            <a:p>
              <a:pPr algn="ctr"/>
              <a:r>
                <a:rPr lang="sr-Cyrl-RS" altLang="zh-CN" sz="2400" dirty="0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ПРОЈЕКАТ</a:t>
              </a:r>
              <a:endParaRPr lang="sr-Cyrl-R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99" name="Oval 8198"/>
            <p:cNvSpPr/>
            <p:nvPr/>
          </p:nvSpPr>
          <p:spPr>
            <a:xfrm>
              <a:off x="307" y="65"/>
              <a:ext cx="1545" cy="1082"/>
            </a:xfrm>
            <a:prstGeom prst="ellipse">
              <a:avLst/>
            </a:prstGeom>
            <a:gradFill rotWithShape="0">
              <a:gsLst>
                <a:gs pos="0">
                  <a:srgbClr val="F8F8F8">
                    <a:alpha val="79999"/>
                  </a:srgbClr>
                </a:gs>
                <a:gs pos="100000">
                  <a:srgbClr val="F8F8F8">
                    <a:gamma/>
                    <a:shade val="45882"/>
                    <a:invGamma/>
                    <a:alpha val="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8200" name="Rounded Rectangle 8199" descr="7bf5adb1809342ab882d475d87809013# #圆角矩形 202"/>
          <p:cNvSpPr/>
          <p:nvPr/>
        </p:nvSpPr>
        <p:spPr>
          <a:xfrm>
            <a:off x="760413" y="3717608"/>
            <a:ext cx="2244725" cy="64770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vert="horz" wrap="none" anchor="ctr"/>
          <a:p>
            <a:pPr algn="ctr"/>
            <a:r>
              <a:rPr lang="sr-Cyrl-RS" altLang="zh-CN" b="1" dirty="0">
                <a:latin typeface="Arial" panose="020B0604020202020204" pitchFamily="34" charset="0"/>
              </a:rPr>
              <a:t>САРАДНИЧКИ </a:t>
            </a:r>
            <a:endParaRPr lang="sr-Cyrl-RS" altLang="zh-CN" b="1" dirty="0">
              <a:latin typeface="Arial" panose="020B0604020202020204" pitchFamily="34" charset="0"/>
            </a:endParaRPr>
          </a:p>
          <a:p>
            <a:pPr algn="ctr"/>
            <a:r>
              <a:rPr lang="sr-Cyrl-RS" altLang="zh-CN" b="1" dirty="0">
                <a:latin typeface="Arial" panose="020B0604020202020204" pitchFamily="34" charset="0"/>
              </a:rPr>
              <a:t>ЧАС</a:t>
            </a:r>
            <a:endParaRPr lang="sr-Cyrl-RS" altLang="zh-CN" b="1" dirty="0">
              <a:latin typeface="Arial" panose="020B0604020202020204" pitchFamily="34" charset="0"/>
            </a:endParaRPr>
          </a:p>
        </p:txBody>
      </p:sp>
      <p:sp>
        <p:nvSpPr>
          <p:cNvPr id="8201" name="Rounded Rectangle 8200" descr="7bf5adb1809342ab882d475d87809013# #圆角矩形 202"/>
          <p:cNvSpPr/>
          <p:nvPr/>
        </p:nvSpPr>
        <p:spPr>
          <a:xfrm>
            <a:off x="6323013" y="2636838"/>
            <a:ext cx="2244725" cy="64770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vert="horz" wrap="none" anchor="ctr"/>
          <a:p>
            <a:pPr algn="ctr"/>
            <a:r>
              <a:rPr lang="sr-Cyrl-RS" altLang="zh-CN" b="1" dirty="0">
                <a:latin typeface="Arial" panose="020B0604020202020204" pitchFamily="34" charset="0"/>
              </a:rPr>
              <a:t>ПРОЈЕКТНА </a:t>
            </a:r>
            <a:endParaRPr lang="sr-Cyrl-RS" altLang="zh-CN" b="1" dirty="0">
              <a:latin typeface="Arial" panose="020B0604020202020204" pitchFamily="34" charset="0"/>
            </a:endParaRPr>
          </a:p>
          <a:p>
            <a:pPr algn="ctr"/>
            <a:r>
              <a:rPr lang="sr-Cyrl-RS" altLang="zh-CN" b="1" dirty="0">
                <a:latin typeface="Arial" panose="020B0604020202020204" pitchFamily="34" charset="0"/>
              </a:rPr>
              <a:t>НАСТАВА</a:t>
            </a:r>
            <a:endParaRPr lang="sr-Cyrl-RS" altLang="zh-CN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9217" descr="f96c11ed7fa847ed8379abde365908b8# #矩形 9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sr-Cyrl-RS" altLang="en-US" sz="3200" dirty="0">
                <a:sym typeface="+mn-ea"/>
              </a:rPr>
              <a:t>Однос пројекта и пројектне наставе</a:t>
            </a:r>
            <a:endParaRPr lang="en-US" altLang="x-none" sz="3200" dirty="0"/>
          </a:p>
        </p:txBody>
      </p:sp>
      <p:sp>
        <p:nvSpPr>
          <p:cNvPr id="9225" name="Rounded Rectangle 9224" descr="7bf5adb1809342ab882d475d87809013# #圆角矩形 202"/>
          <p:cNvSpPr/>
          <p:nvPr/>
        </p:nvSpPr>
        <p:spPr>
          <a:xfrm>
            <a:off x="4652645" y="1671320"/>
            <a:ext cx="4363720" cy="3516630"/>
          </a:xfrm>
          <a:prstGeom prst="roundRect">
            <a:avLst>
              <a:gd name="adj" fmla="val 16667"/>
            </a:avLst>
          </a:prstGeom>
          <a:solidFill>
            <a:schemeClr val="accent4">
              <a:lumMod val="10000"/>
              <a:lumOff val="9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anchor="ctr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6" name="Rounded Rectangle 9225" descr="7bf5adb1809342ab882d475d87809013# #圆角矩形 202"/>
          <p:cNvSpPr/>
          <p:nvPr/>
        </p:nvSpPr>
        <p:spPr>
          <a:xfrm>
            <a:off x="885825" y="1773238"/>
            <a:ext cx="2244725" cy="64770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vert="horz" wrap="none" anchor="ctr"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1266" name="Group 1"/>
          <p:cNvGrpSpPr/>
          <p:nvPr/>
        </p:nvGrpSpPr>
        <p:grpSpPr>
          <a:xfrm>
            <a:off x="1095058" y="2916238"/>
            <a:ext cx="3168650" cy="3168650"/>
            <a:chOff x="179388" y="1916112"/>
            <a:chExt cx="3168650" cy="3169071"/>
          </a:xfrm>
        </p:grpSpPr>
        <p:sp>
          <p:nvSpPr>
            <p:cNvPr id="5" name="Oval 4"/>
            <p:cNvSpPr/>
            <p:nvPr/>
          </p:nvSpPr>
          <p:spPr>
            <a:xfrm>
              <a:off x="179388" y="1916112"/>
              <a:ext cx="3168650" cy="3169071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49313" y="3337113"/>
              <a:ext cx="1828800" cy="1676623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kumimoji="0" lang="zh-CN" altLang="x-none" sz="1800" b="1" i="0" u="none" strike="noStrike" kern="1200" cap="none" spc="0" normalizeH="0" baseline="0" noProof="1" dirty="0">
                <a:solidFill>
                  <a:srgbClr val="FFFFFF"/>
                </a:solidFill>
                <a:latin typeface="Calibri" panose="020F0502020204030204" charset="0"/>
                <a:ea typeface="+mn-ea"/>
                <a:cs typeface="+mn-cs"/>
                <a:sym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zh-CN" altLang="x-none" sz="1600" b="1" i="0" u="none" strike="noStrike" kern="1200" cap="none" spc="0" normalizeH="0" baseline="0" noProof="1" dirty="0">
                  <a:solidFill>
                    <a:srgbClr val="FFFFFF"/>
                  </a:solidFill>
                  <a:latin typeface="Times New Roman" panose="02020603050405020304" pitchFamily="2" charset="0"/>
                  <a:ea typeface="+mn-ea"/>
                  <a:cs typeface="Times New Roman" panose="02020603050405020304" pitchFamily="2" charset="0"/>
                  <a:sym typeface="+mn-ea"/>
                </a:rPr>
                <a:t>ПРОЈЕКАТ</a:t>
              </a:r>
              <a:endParaRPr kumimoji="0" lang="zh-CN" altLang="x-none" sz="1600" b="1" i="0" u="none" strike="noStrike" kern="1200" cap="none" spc="0" normalizeH="0" baseline="0" noProof="1" dirty="0">
                <a:solidFill>
                  <a:srgbClr val="FFFFFF"/>
                </a:solidFill>
                <a:latin typeface="Times New Roman" panose="02020603050405020304" pitchFamily="2" charset="0"/>
                <a:ea typeface="Times New Roman" panose="02020603050405020304" pitchFamily="2" charset="0"/>
                <a:cs typeface="+mn-cs"/>
                <a:sym typeface="+mn-ea"/>
              </a:endParaRPr>
            </a:p>
          </p:txBody>
        </p:sp>
        <p:sp>
          <p:nvSpPr>
            <p:cNvPr id="11269" name="TextBox 17"/>
            <p:cNvSpPr txBox="1"/>
            <p:nvPr/>
          </p:nvSpPr>
          <p:spPr>
            <a:xfrm>
              <a:off x="576263" y="2514799"/>
              <a:ext cx="2483569" cy="33813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txBody>
            <a:bodyPr anchor="t">
              <a:spAutoFit/>
            </a:bodyPr>
            <a:p>
              <a:pPr>
                <a:buFont typeface="Arial" panose="020B0604020202020204" pitchFamily="34" charset="0"/>
                <a:buNone/>
              </a:pPr>
              <a:r>
                <a:rPr lang="en-US" altLang="en-US" sz="1600" b="1" dirty="0">
                  <a:solidFill>
                    <a:schemeClr val="bg1"/>
                  </a:solidFill>
                  <a:latin typeface="Times New Roman" panose="02020603050405020304" pitchFamily="2" charset="0"/>
                </a:rPr>
                <a:t>ПРОЈЕКТНА НАСТАВА</a:t>
              </a:r>
              <a:endParaRPr lang="en-US" altLang="en-US" sz="1600" b="1" dirty="0">
                <a:solidFill>
                  <a:schemeClr val="bg1"/>
                </a:solidFill>
                <a:latin typeface="Times New Roman" panose="02020603050405020304" pitchFamily="2" charset="0"/>
                <a:ea typeface="Times New Roman" panose="02020603050405020304" pitchFamily="2" charset="0"/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>
              <a:off x="2933700" y="3033860"/>
              <a:ext cx="242888" cy="1114573"/>
            </a:xfrm>
            <a:prstGeom prst="upArrow">
              <a:avLst/>
            </a:prstGeom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4779010" y="1773555"/>
            <a:ext cx="43262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RS" altLang="sr-Cyrl-CS" sz="16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предвиђа различите облике рада: рад у групи, 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рад у пару, индивидуални </a:t>
            </a:r>
            <a:r>
              <a:rPr lang="sr-Cyrl-RS" altLang="sr-Cyrl-CS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рад</a:t>
            </a:r>
            <a:endParaRPr kumimoji="0" lang="sr-Cyrl-CS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развија вештине рада у тиму </a:t>
            </a:r>
            <a:endParaRPr kumimoji="0" lang="sr-Cyrl-CS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успоставља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партнерски однос </a:t>
            </a:r>
            <a:endParaRPr lang="zh-CN" altLang="x-none" sz="1800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отвара простор за истраживачки рад</a:t>
            </a:r>
            <a:endParaRPr kumimoji="0" lang="zh-CN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подстиче 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уочавање међупредметн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их 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корелациј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endParaRPr kumimoji="0" lang="zh-CN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усмерен на развој међупредметних компетенција</a:t>
            </a:r>
            <a:endParaRPr kumimoji="0" lang="zh-CN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презент</a:t>
            </a:r>
            <a:r>
              <a:rPr lang="sr-Cyrl-RS" altLang="sr-Cyrl-CS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овање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процес</a:t>
            </a:r>
            <a:r>
              <a:rPr lang="sr-Cyrl-RS" altLang="sr-Cyrl-CS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r>
              <a:rPr lang="sr-Cyrl-CS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и/или 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продук</a:t>
            </a:r>
            <a:r>
              <a:rPr lang="sr-Cyrl-RS" altLang="zh-CN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т</a:t>
            </a:r>
            <a:r>
              <a:rPr lang="sr-Cyrl-RS" altLang="zh-CN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</a:t>
            </a:r>
            <a:endParaRPr kumimoji="0" lang="sr-Cyrl-CS" altLang="x-none" sz="1800" b="0" i="0" u="none" strike="noStrike" kern="1200" cap="none" spc="0" normalizeH="0" baseline="0" noProof="1" dirty="0">
              <a:solidFill>
                <a:schemeClr val="tx1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рефлексиј</a:t>
            </a:r>
            <a:r>
              <a:rPr lang="sr-Cyrl-RS" altLang="zh-CN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r>
              <a:rPr lang="zh-CN" altLang="x-none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 и евалуациј</a:t>
            </a:r>
            <a:r>
              <a:rPr lang="sr-Cyrl-RS" altLang="zh-CN" sz="1800" dirty="0">
                <a:solidFill>
                  <a:schemeClr val="tx1"/>
                </a:solidFill>
                <a:latin typeface="Times New Roman" panose="02020603050405020304" pitchFamily="2" charset="0"/>
                <a:ea typeface="+mn-ea"/>
                <a:cs typeface="Times New Roman" panose="02020603050405020304" pitchFamily="2" charset="0"/>
                <a:sym typeface="+mn-ea"/>
              </a:rPr>
              <a:t>а</a:t>
            </a:r>
            <a:endParaRPr kumimoji="0" lang="zh-CN" altLang="x-none" sz="1800" b="0" i="0" u="none" strike="noStrike" kern="1200" cap="none" spc="0" normalizeH="0" baseline="0" noProof="1" dirty="0">
              <a:solidFill>
                <a:schemeClr val="tx2"/>
              </a:solidFill>
              <a:latin typeface="Times New Roman" panose="02020603050405020304" pitchFamily="2" charset="0"/>
              <a:ea typeface="+mn-ea"/>
              <a:cs typeface="Times New Roman" panose="02020603050405020304" pitchFamily="2" charset="0"/>
              <a:sym typeface="+mn-ea"/>
            </a:endParaRPr>
          </a:p>
          <a:p>
            <a:endParaRPr lang="en-US" sz="180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2800" dirty="0">
                <a:solidFill>
                  <a:schemeClr val="accent2"/>
                </a:solidFill>
                <a:effectLst/>
                <a:ea typeface="PMingLiU-ExtB" panose="02020500000000000000" charset="-120"/>
                <a:cs typeface="+mj-lt"/>
                <a:sym typeface="+mn-ea"/>
              </a:rPr>
              <a:t>Едукативно забавна радионица </a:t>
            </a:r>
            <a:br>
              <a:rPr lang="zh-CN" altLang="en-US" sz="2800" dirty="0">
                <a:solidFill>
                  <a:schemeClr val="accent2"/>
                </a:solidFill>
                <a:effectLst/>
                <a:ea typeface="PMingLiU-ExtB" panose="02020500000000000000" charset="-120"/>
                <a:cs typeface="+mj-lt"/>
                <a:sym typeface="+mn-ea"/>
              </a:rPr>
            </a:br>
            <a: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„</a:t>
            </a:r>
            <a:r>
              <a:rPr lang="zh-CN" altLang="en-US" sz="2800" dirty="0">
                <a:solidFill>
                  <a:schemeClr val="accent2"/>
                </a:solidFill>
                <a:effectLst/>
                <a:ea typeface="PMingLiU-ExtB" panose="02020500000000000000" charset="-120"/>
                <a:cs typeface="+mj-lt"/>
                <a:sym typeface="+mn-ea"/>
              </a:rPr>
              <a:t>Где се налазим</a:t>
            </a:r>
            <a:r>
              <a:rPr lang="zh-CN" altLang="en-US" sz="2800" dirty="0">
                <a:solidFill>
                  <a:schemeClr val="accent2"/>
                </a:solidFill>
                <a:effectLst/>
                <a:cs typeface="+mj-lt"/>
                <a:sym typeface="+mn-ea"/>
              </a:rPr>
              <a:t>”</a:t>
            </a:r>
            <a:endParaRPr lang="en-US" sz="2800">
              <a:cs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14730" y="2044700"/>
            <a:ext cx="3511550" cy="3681095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p>
            <a:pPr marL="0" indent="0">
              <a:buNone/>
            </a:pPr>
            <a:r>
              <a:rPr lang="en-US" sz="1800"/>
              <a:t>- презентација Постер</a:t>
            </a:r>
            <a:r>
              <a:rPr lang="sr-Cyrl-RS" altLang="en-US" sz="1800"/>
              <a:t>а</a:t>
            </a:r>
            <a:r>
              <a:rPr lang="en-US" sz="1800"/>
              <a:t> </a:t>
            </a:r>
            <a:r>
              <a:rPr lang="sr-Cyrl-RS" altLang="en-US" sz="1800" b="1" i="1">
                <a:latin typeface="Times New Roman" panose="02020603050405020304" pitchFamily="2" charset="0"/>
                <a:cs typeface="Times New Roman" panose="02020603050405020304" pitchFamily="2" charset="0"/>
              </a:rPr>
              <a:t>Двадесет</a:t>
            </a:r>
            <a:r>
              <a:rPr lang="en-US" sz="1800" b="1" i="1">
                <a:latin typeface="Times New Roman" panose="02020603050405020304" pitchFamily="2" charset="0"/>
                <a:cs typeface="Times New Roman" panose="02020603050405020304" pitchFamily="2" charset="0"/>
              </a:rPr>
              <a:t> нових ствари које можда нисте знали о свету језика</a:t>
            </a:r>
            <a:endParaRPr lang="en-US" sz="1800" b="1" i="1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buNone/>
            </a:pPr>
            <a:r>
              <a:rPr lang="en-US" sz="1800"/>
              <a:t>- упознавање са забавним језичким чињеницима 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</a:t>
            </a:r>
            <a:r>
              <a:rPr lang="sr-Cyrl-RS" altLang="en-US" sz="1800"/>
              <a:t>учешће у </a:t>
            </a:r>
            <a:r>
              <a:rPr lang="en-US" sz="1800"/>
              <a:t>квиз</a:t>
            </a:r>
            <a:r>
              <a:rPr lang="sr-Cyrl-RS" altLang="en-US" sz="1800"/>
              <a:t>у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презентација фотографија </a:t>
            </a:r>
            <a:r>
              <a:rPr lang="sr-Cyrl-RS" altLang="en-US" sz="1800"/>
              <a:t>са језичким недоумицама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откривање језика на основу фотографија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такмичење по групама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награде</a:t>
            </a:r>
            <a:endParaRPr lang="en-US" sz="1800"/>
          </a:p>
        </p:txBody>
      </p:sp>
      <p:pic>
        <p:nvPicPr>
          <p:cNvPr id="7" name="Content Placeholder 6" descr="Picture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871085" y="2359660"/>
            <a:ext cx="3815715" cy="2861310"/>
          </a:xfrm>
          <a:prstGeom prst="rect">
            <a:avLst/>
          </a:prstGeom>
          <a:ln w="38100">
            <a:solidFill>
              <a:schemeClr val="accent6"/>
            </a:solidFill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sr-Cyrl-RS" altLang="zh-CN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           </a:t>
            </a:r>
            <a: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Едукативно</a:t>
            </a:r>
            <a:r>
              <a:rPr lang="sr-Latn-RS" altLang="zh-CN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-</a:t>
            </a:r>
            <a: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забавна радионица </a:t>
            </a:r>
            <a:b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</a:br>
            <a: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ea typeface="PMingLiU-ExtB" panose="02020500000000000000" charset="-120"/>
                <a:cs typeface="Times New Roman" panose="02020603050405020304" pitchFamily="2" charset="0"/>
                <a:sym typeface="+mn-ea"/>
              </a:rPr>
              <a:t>        „Где се налазим</a:t>
            </a:r>
            <a:r>
              <a:rPr lang="zh-CN" altLang="en-US" sz="28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”</a:t>
            </a:r>
            <a:br>
              <a:rPr lang="en-US" sz="2800">
                <a:latin typeface="Times New Roman" panose="02020603050405020304" pitchFamily="2" charset="0"/>
                <a:cs typeface="Times New Roman" panose="02020603050405020304" pitchFamily="2" charset="0"/>
              </a:rPr>
            </a:br>
            <a:endParaRPr lang="en-US" sz="280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84885" y="1681480"/>
            <a:ext cx="3513455" cy="823595"/>
          </a:xfrm>
        </p:spPr>
        <p:txBody>
          <a:bodyPr/>
          <a:p>
            <a:pPr algn="ctr"/>
            <a:r>
              <a:rPr lang="sr-Cyrl-RS" altLang="en-US"/>
              <a:t>Такмичарска екипа језичког квиза</a:t>
            </a:r>
            <a:endParaRPr lang="sr-Cyrl-RS" altLang="en-US"/>
          </a:p>
        </p:txBody>
      </p:sp>
      <p:pic>
        <p:nvPicPr>
          <p:cNvPr id="13" name="Content Placeholder 12" descr="Picture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67740" y="2807335"/>
            <a:ext cx="3662045" cy="2747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algn="ctr"/>
            <a:r>
              <a:rPr lang="sr-Cyrl-RS" altLang="en-US"/>
              <a:t>Сви учесници квиза</a:t>
            </a:r>
            <a:endParaRPr lang="sr-Cyrl-RS" altLang="en-US"/>
          </a:p>
        </p:txBody>
      </p:sp>
      <p:pic>
        <p:nvPicPr>
          <p:cNvPr id="14" name="Content Placeholder 13" descr="Picture5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78705" y="2807335"/>
            <a:ext cx="3853180" cy="27197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Едукативна радионица</a:t>
            </a:r>
            <a:b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</a:br>
            <a:r>
              <a:rPr lang="zh-CN" altLang="en-US" sz="2400" dirty="0">
                <a:solidFill>
                  <a:schemeClr val="accent2"/>
                </a:solidFill>
                <a:effectLst/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„Ларино језичко путовање кроз Европу”</a:t>
            </a:r>
            <a:endParaRPr lang="en-US" sz="240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/>
        </p:nvSpPr>
        <p:spPr>
          <a:xfrm>
            <a:off x="1117600" y="1681480"/>
            <a:ext cx="3739515" cy="45085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32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8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p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n"/>
              <a:defRPr sz="200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- презентација путовања </a:t>
            </a:r>
            <a:r>
              <a:rPr lang="sr-Cyrl-RS" altLang="en-US" sz="1800"/>
              <a:t>и Ларине књиге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- сличности и разлике међу европским језицима</a:t>
            </a:r>
            <a:endParaRPr lang="en-US" sz="1800"/>
          </a:p>
          <a:p>
            <a:pPr marL="0" indent="0">
              <a:buNone/>
            </a:pPr>
            <a:r>
              <a:rPr lang="sr-Cyrl-RS" altLang="en-US" sz="1800"/>
              <a:t>-</a:t>
            </a:r>
            <a:r>
              <a:rPr lang="en-US" sz="1800"/>
              <a:t>разноликост култура и традиција  на нашем континенту</a:t>
            </a:r>
            <a:endParaRPr lang="en-US" sz="1800"/>
          </a:p>
          <a:p>
            <a:pPr marL="0" indent="0">
              <a:buNone/>
            </a:pPr>
            <a:r>
              <a:rPr lang="sr-Cyrl-RS" altLang="en-US" sz="1800"/>
              <a:t>- разноликост писма и порекла језика </a:t>
            </a:r>
            <a:endParaRPr lang="sr-Cyrl-RS" altLang="en-US" sz="1800"/>
          </a:p>
          <a:p>
            <a:pPr marL="0" indent="0" algn="l">
              <a:buNone/>
            </a:pPr>
            <a:r>
              <a:rPr lang="sr-Cyrl-RS" altLang="en-US" sz="1800"/>
              <a:t>- истраживање  специфичности неколико европских језика (изговор поздрава, неколико речи и фраза, бројева, посебних знакова алфабета) представљајући своја запажања осталим учесницима .</a:t>
            </a:r>
            <a:endParaRPr lang="sr-Cyrl-RS" altLang="en-US" sz="1800"/>
          </a:p>
        </p:txBody>
      </p:sp>
      <p:pic>
        <p:nvPicPr>
          <p:cNvPr id="10" name="Content Placeholder 9" descr="IMG-5507 (1)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4972050" y="2505075"/>
            <a:ext cx="3887470" cy="256667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aily_loose-leaf Binder">
  <a:themeElements>
    <a:clrScheme name="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61A00"/>
      </a:accent4>
      <a:accent5>
        <a:srgbClr val="E3CAB8"/>
      </a:accent5>
      <a:accent6>
        <a:srgbClr val="B82D2D"/>
      </a:accent6>
      <a:hlink>
        <a:srgbClr val="9A7F32"/>
      </a:hlink>
      <a:folHlink>
        <a:srgbClr val="ECA07A"/>
      </a:folHlink>
    </a:clrScheme>
    <a:fontScheme name="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61A00"/>
        </a:accent4>
        <a:accent5>
          <a:srgbClr val="E3CAB8"/>
        </a:accent5>
        <a:accent6>
          <a:srgbClr val="B8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61A00"/>
        </a:accent4>
        <a:accent5>
          <a:srgbClr val="E3CAB8"/>
        </a:accent5>
        <a:accent6>
          <a:srgbClr val="B8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1E1E1"/>
        </a:accent5>
        <a:accent6>
          <a:srgbClr val="787878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989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3300</Words>
  <Application>WPS Presentation</Application>
  <PresentationFormat/>
  <Paragraphs>191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隶书</vt:lpstr>
      <vt:lpstr>Times New Roman</vt:lpstr>
      <vt:lpstr>Arial Unicode MS</vt:lpstr>
      <vt:lpstr>Sitka Small</vt:lpstr>
      <vt:lpstr>PMingLiU-ExtB</vt:lpstr>
      <vt:lpstr>黑体</vt:lpstr>
      <vt:lpstr>微软繁黑体</vt:lpstr>
      <vt:lpstr>Calibri</vt:lpstr>
      <vt:lpstr>Microsoft YaHei</vt:lpstr>
      <vt:lpstr/>
      <vt:lpstr>Daily_loose-leaf Binder</vt:lpstr>
      <vt:lpstr>ПРОЈЕКАТ  НЕДЕЉА ЕВРОПСКОГ ЈЕЗИКА У СВЕТОЛИКУ</vt:lpstr>
      <vt:lpstr>Планирање пројекта</vt:lpstr>
      <vt:lpstr>Циљеви пројекта</vt:lpstr>
      <vt:lpstr>Пројектне активности</vt:lpstr>
      <vt:lpstr>Однос пројекта и пројектне наставе</vt:lpstr>
      <vt:lpstr>Однос пројекта и пројектне наставе</vt:lpstr>
      <vt:lpstr>Едукативно забавна радионица  „Где се налазим”</vt:lpstr>
      <vt:lpstr>           Едукативно забавна радионица          „Где се налазим” </vt:lpstr>
      <vt:lpstr>Едукативна радионица „Ларино језичко путовање кроз Европу”</vt:lpstr>
      <vt:lpstr>            Едукативна радионица               „Ларино језичко путовање кроз Европу” </vt:lpstr>
      <vt:lpstr>         Едукативна радионица               „Ларино језичко путовање кроз Европу”</vt:lpstr>
      <vt:lpstr>Пројектна настава  „Језичко путовање  кроз Европу” </vt:lpstr>
      <vt:lpstr>Пројектна настава  „Језичко путовање  кроз Европу” </vt:lpstr>
      <vt:lpstr> Пројектна настава  „Језичко путовање  кроз Европу” </vt:lpstr>
      <vt:lpstr>Инфо дан и предавање о језицима  као професионални избор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Nastavnik</dc:creator>
  <cp:lastModifiedBy>Nastavnik</cp:lastModifiedBy>
  <cp:revision>13</cp:revision>
  <dcterms:created xsi:type="dcterms:W3CDTF">2011-09-23T15:07:00Z</dcterms:created>
  <dcterms:modified xsi:type="dcterms:W3CDTF">2023-02-20T20:58:15Z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